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8" r:id="rId2"/>
    <p:sldId id="261" r:id="rId3"/>
    <p:sldId id="280" r:id="rId4"/>
    <p:sldId id="284" r:id="rId5"/>
    <p:sldId id="283" r:id="rId6"/>
    <p:sldId id="289" r:id="rId7"/>
    <p:sldId id="285" r:id="rId8"/>
    <p:sldId id="294" r:id="rId9"/>
    <p:sldId id="291" r:id="rId10"/>
    <p:sldId id="295" r:id="rId11"/>
    <p:sldId id="296" r:id="rId12"/>
    <p:sldId id="290" r:id="rId13"/>
    <p:sldId id="286" r:id="rId14"/>
    <p:sldId id="287" r:id="rId15"/>
    <p:sldId id="292" r:id="rId16"/>
    <p:sldId id="282" r:id="rId17"/>
    <p:sldId id="29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79FF"/>
    <a:srgbClr val="49E56A"/>
    <a:srgbClr val="FF635B"/>
    <a:srgbClr val="57A7FF"/>
    <a:srgbClr val="FF9F9A"/>
    <a:srgbClr val="D0BBFF"/>
    <a:srgbClr val="97F0AA"/>
    <a:srgbClr val="92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C2B82-1C25-4F39-92AA-D85FD2E01B02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717F8-8F15-4E85-899B-765DE869D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0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86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22C19-6F9F-4F52-58A5-27165B97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931FA-8C59-0936-ABBB-469147995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2E8D2-7126-0FF9-DC66-479E52066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CC4AE-770F-D669-8D00-B25F08F44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6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94966-778D-7FCE-725F-1E0290095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4F62E9-C44A-1691-9229-F85DF5426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EC1A9-0F2C-957D-259D-8D9B8DEFE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F6CB0-F448-7527-A1F7-2FFDBB5EDF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65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FCD-468F-3892-DE97-F881D5851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E4211-0631-F7B7-199B-E03B90F89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76C9C-CF63-A38E-71D7-3C69214C4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E463F-0FA6-93D3-80E3-00A487430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3265-7B7A-6580-05AE-058B223A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7A800-20A9-B39C-70AD-ABAD0C41D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5AFB0-56F8-A2AA-4615-75DC79468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70FD4-48CE-8D7C-E5B9-810EF883A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79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6704-AE6E-F6A2-6149-3937BD2A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3D3DB8-7A11-B684-ACED-FE560E206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72A03-D47E-240D-9967-A81D5CD60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28645-8B4C-4333-D209-2E6C4F3B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67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MOP/SMOP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4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72BA4-5CF2-DC7F-27C2-E6E6F414A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B2ACF-7119-B344-5EDF-8EAD57446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303B0-1FA1-1200-15E5-A11A3698E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 (if time)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86581-DC14-654B-7C96-AEC81E6D5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66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92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D0EA-A35E-84AB-72CF-0626750FB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0E2B-18A1-E68E-8215-94472A3C0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330B-953B-7FCE-55D0-3E0EF5F93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09B2C-24AE-6D09-5A01-E46ACAA2C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25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8710A-3A45-7DA2-F9DB-E9962ABF9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BDFF8C-49CE-21A8-7F0F-E27A59D94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DCF11-DAEB-72B9-E1DB-9C1287D1B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088C6-8591-F629-55AD-079CB77424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59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54664-8D11-6034-68FB-1DF0004D5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85096-D8A6-7B88-7BF9-0F2E37BC7B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8722FD-10B8-B0EA-4B76-DAD6252F3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EF2AD-C732-2505-3120-CA347BEE49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05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89AF4-3FB8-7B6C-CC6D-32A5E58B2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CF21DD-B689-EB4B-6325-0E7EF4766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F875E7-85FE-BE60-71CC-40D54EAC7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BD66-1BFB-9B64-7ADF-61DB8981AD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64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C237-551D-175D-2430-F1A19956C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7A870E-AEC6-510A-819A-EEC7C9B3E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916DD-C6CF-EE45-9AD3-3E3773F6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87E92-BE23-4901-8D39-3E9DD19C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96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9F76-8EF7-2E27-91E4-A2F89295D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1708A-A773-9D8C-B614-534715AD1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6A25-D4C2-05B6-DB17-8FB0B611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AB5AA-3CBF-4751-990A-BFB293BE48FD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6090E-1E4A-3CB0-FEBA-13FFC7CF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03CB3-6265-ED45-9774-A0567E7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0E7C-1B41-2EF8-65D7-F7A7D32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A8C96-8976-9D3A-AA46-8197F1B13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E0B0B-5B7B-76FE-3439-BD78F92B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ECD6-A4D5-4A9A-A9DC-6337868098D7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2FAC8-D005-5EC8-B13C-455271BA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839C-0ACB-9132-7280-8432C160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8E336-89AE-08E1-6594-896545777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AB4B4-9467-F1ED-2F43-C06601CB0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0ED3-272D-EBB8-86C1-779EF464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A904-DC21-4989-A92C-481385945FC0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C8FD0-D8F0-BF67-2F0E-8ADBE3A0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3E4F-FABB-AAD3-51F8-F5A8B375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AEDF-8004-0B96-7D9B-EC77943D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FB62E-F66A-2581-0531-A2A5A6B29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73E45-C678-D28A-F090-E744519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92A75-D850-4864-B941-84CDCFCCBD78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9F7B-68F0-AB41-BE69-DF527977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55A5-91D9-6FCD-9FC4-EF7CE05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73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E0A0-E7BA-B87D-28E5-C677678D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DE804-BE80-1940-5992-395154AB8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8418D-6E7F-8CAF-17BB-403A9BC6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ABFE-DA24-478B-922C-38F603A170E7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B0B2D-87A1-3357-E4F0-C268B591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2CEB-9414-CE20-83B9-E59B3C74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4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223B-9DBF-D7D2-AED1-F7F720F0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C69C-6A7E-2226-C1D1-A92BCCA0E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11340-1CD0-71ED-9EAB-0537A29D8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C0B9B-D1F9-E946-667B-9494102B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7DEA-F947-49DA-8830-2EB8F4FA7BA0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50E07-CDFF-5E42-9788-784DFC9B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3754D-01AF-4442-0F27-A4F336E9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EA33-0D4A-8BD0-3632-1596737B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99FAA-95E2-5DFB-D42D-F36217E0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644E9-4100-B865-95EA-86C4C18AB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0E80A-BA28-5B18-EB6C-B3538AAE2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51BF7-FB3D-76EF-58C5-0AF85F8D3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6A1AF-0757-11CA-A1B9-F2D41603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2A8F4-58F1-4A80-A559-D91951F45D61}" type="datetime1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2AC72-5A75-F189-2E81-F774C7AC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4D3F2-B44F-67E4-5A60-99A16626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3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A9E2-4356-574E-8FAA-125D5FFC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EF52A-0AB6-62AB-75BF-6A8F7502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8CC5-C660-4F03-99E9-CB96131D1AFB}" type="datetime1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35676-8E7D-8AB3-7742-4916CE17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47588-F450-9F89-C577-A601F09A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C2D25-60E8-0807-79EB-24309962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BED52-CE2A-4FD3-96DD-A77CB6DD7203}" type="datetime1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3DFCD-E84A-A992-A891-52163D1F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8B7C8-A639-7DC1-D5F7-1A467FC1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81B3-8B22-EB60-DBFB-AFB34A24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7C7D-658D-6A3B-D4A8-FD663607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0580F-831A-92A7-4698-5633A8DC6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1C096-D713-F8CE-C6B0-5FD97BF0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36B9B-57B5-4146-B7DB-7A8431C6BD84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463E3-49DC-0689-4D8D-FC982B10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29F64-B530-2753-B16D-47345173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4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29AA-5BCF-81BF-E5A9-D1E4190E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DD214-585E-51CC-853A-7E4A0342B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0B9C5-F1AE-A8B3-83AE-E59C5BAAD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F932C-0D22-6613-303C-ED63CD73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BA3D7-288B-4213-8A30-471BD92EC697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B1CA9-D06B-8B6D-5467-844D78C1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B2CC8-FE96-CB7A-7DD1-24A13CC2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AEC3DA-296A-D7E3-C8C7-15755A2F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02A5F-94A4-14A2-B125-2AF6AE19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89287-EFD3-6F6E-830C-AB44C10B7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0C822A-2731-4229-B046-F8D8A8AFBD44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B7A39-DE79-3D0F-6EAA-DADAEDE50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1B4A0-A726-AF1E-CFA9-03A4CA1CD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4834" y="1585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8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EBB-EEEC-1499-FFD5-28053C03C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1145946"/>
            <a:ext cx="1045464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Hybrid Decentralization for Multi-Robot Orienteering with</a:t>
            </a:r>
            <a:br>
              <a:rPr lang="en-US" sz="4800" b="1" dirty="0"/>
            </a:br>
            <a:r>
              <a:rPr lang="en-US" sz="4800" b="1" dirty="0"/>
              <a:t>Mothership-Passenger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848CF-DCA9-E0A2-2BB7-0DF931A00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33546"/>
            <a:ext cx="9144000" cy="607396"/>
          </a:xfrm>
        </p:spPr>
        <p:txBody>
          <a:bodyPr anchor="ctr">
            <a:normAutofit/>
          </a:bodyPr>
          <a:lstStyle/>
          <a:p>
            <a:r>
              <a:rPr lang="en-US" sz="2800" dirty="0"/>
              <a:t>Nathan L. Butler and Dr. Geoffrey A. Hollinger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B0911-B0BD-C157-0B4D-151C4F60DACD}"/>
              </a:ext>
            </a:extLst>
          </p:cNvPr>
          <p:cNvSpPr txBox="1">
            <a:spLocks/>
          </p:cNvSpPr>
          <p:nvPr/>
        </p:nvSpPr>
        <p:spPr>
          <a:xfrm>
            <a:off x="1524000" y="4521414"/>
            <a:ext cx="9144000" cy="1009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Collaborative Robotics and Intelligent Systems (CoRIS) Institute</a:t>
            </a:r>
          </a:p>
          <a:p>
            <a:r>
              <a:rPr lang="en-US" i="1" dirty="0"/>
              <a:t>Oregon State University</a:t>
            </a:r>
          </a:p>
        </p:txBody>
      </p:sp>
      <p:pic>
        <p:nvPicPr>
          <p:cNvPr id="1026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46E72D6-DEE0-7FF5-5D13-5F8AC709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50978E5E-37E2-0C90-48FD-C998C67D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8" y="5657575"/>
            <a:ext cx="1150536" cy="1150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15852E-5A75-43A8-E358-212F6C6B4271}"/>
              </a:ext>
            </a:extLst>
          </p:cNvPr>
          <p:cNvSpPr txBox="1"/>
          <p:nvPr/>
        </p:nvSpPr>
        <p:spPr>
          <a:xfrm>
            <a:off x="1348894" y="6025916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28215-0D63-7D26-13D8-66F513A3A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20D5-F928-F067-5545-674C1A24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AF050A33-822A-884C-BD06-ED47E2786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3BEC5-380B-2E85-2566-83A6AA2E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80F7F-1884-9F4D-5357-DCBC7B487811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Centralized Planning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CD3A0C-BE54-FCFE-765A-81A1700BC2E2}"/>
              </a:ext>
            </a:extLst>
          </p:cNvPr>
          <p:cNvGrpSpPr/>
          <p:nvPr/>
        </p:nvGrpSpPr>
        <p:grpSpPr>
          <a:xfrm>
            <a:off x="4157230" y="2162502"/>
            <a:ext cx="3877539" cy="2395084"/>
            <a:chOff x="4234843" y="2028343"/>
            <a:chExt cx="3877539" cy="23950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4724AE4-AEB4-83F7-B51B-2AC77AC3E903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C576A6C-0308-6318-8759-6DB9BAD0BFFB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 [</a:t>
              </a:r>
              <a:r>
                <a:rPr lang="en-US" sz="2000" i="1" dirty="0">
                  <a:highlight>
                    <a:srgbClr val="FFFF00"/>
                  </a:highlight>
                  <a:cs typeface="Times New Roman" panose="02020603050405020304" pitchFamily="18" charset="0"/>
                </a:rPr>
                <a:t>X</a:t>
              </a:r>
              <a:r>
                <a:rPr lang="en-US" sz="2000" i="1" dirty="0">
                  <a:cs typeface="Times New Roman" panose="02020603050405020304" pitchFamily="18" charset="0"/>
                </a:rPr>
                <a:t>])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D6BF658F-3EFE-C3A7-8CD5-A3AC4FDC22A0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0B0065A-49A2-9F4F-FA60-25CF3D3E6D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D5F41176-0319-9760-2836-699F084D7BAC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DB62DFA-9E50-6050-960C-FA1ECD55E9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5A6FC85-9212-AD5F-7A54-6E7D3A259696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B2C0B0-F42A-5FA3-BECD-D11902CB4497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7630DB-D0BC-5FF5-CA0B-BC9716687C64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F360AD-2D10-4293-A0D6-A2013556190C}"/>
                </a:ext>
              </a:extLst>
            </p:cNvPr>
            <p:cNvSpPr/>
            <p:nvPr/>
          </p:nvSpPr>
          <p:spPr>
            <a:xfrm>
              <a:off x="7704116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AFCA7F-64CE-400D-C06A-44BCEFB863BB}"/>
                </a:ext>
              </a:extLst>
            </p:cNvPr>
            <p:cNvSpPr/>
            <p:nvPr/>
          </p:nvSpPr>
          <p:spPr>
            <a:xfrm>
              <a:off x="7865539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83E98B-3B2B-0879-92E4-4083933D2805}"/>
                </a:ext>
              </a:extLst>
            </p:cNvPr>
            <p:cNvSpPr/>
            <p:nvPr/>
          </p:nvSpPr>
          <p:spPr>
            <a:xfrm>
              <a:off x="8026962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244FCAA4-07BD-CDD3-CB36-C58C2501972A}"/>
                </a:ext>
              </a:extLst>
            </p:cNvPr>
            <p:cNvCxnSpPr>
              <a:stCxn id="27" idx="2"/>
              <a:endCxn id="30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7FA164F2-8F91-0010-7342-2402DF56B1AC}"/>
                </a:ext>
              </a:extLst>
            </p:cNvPr>
            <p:cNvCxnSpPr>
              <a:stCxn id="27" idx="2"/>
              <a:endCxn id="29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B280F55-6D53-001C-F45E-C4712D62442C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201C48C-7475-1B70-DF01-B4544F029065}"/>
              </a:ext>
            </a:extLst>
          </p:cNvPr>
          <p:cNvGrpSpPr/>
          <p:nvPr/>
        </p:nvGrpSpPr>
        <p:grpSpPr>
          <a:xfrm>
            <a:off x="4164670" y="2162502"/>
            <a:ext cx="3877539" cy="2395084"/>
            <a:chOff x="4234843" y="2028343"/>
            <a:chExt cx="3877539" cy="239508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D32D89B-B904-7623-1552-EC34C19A85AD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F717DB-3F38-230A-1B7E-53CAF5F9DCA9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F227B5F3-EBB1-B515-715B-ED1942FDCD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B380751-F5AB-054C-DDD7-39B3538145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65D7D2-14FE-EDE9-E336-382203D24A43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3B01395-A05D-361F-C267-5D2B63FC9061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99E9F9-F6AD-F6E0-AB65-062CA931699A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CD4906AF-74C7-D883-3721-540A173E1CDD}"/>
                </a:ext>
              </a:extLst>
            </p:cNvPr>
            <p:cNvCxnSpPr>
              <a:cxnSpLocks/>
              <a:stCxn id="9" idx="2"/>
              <a:endCxn id="18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1EC7E80D-98A8-5C86-4F08-87415F99486A}"/>
                </a:ext>
              </a:extLst>
            </p:cNvPr>
            <p:cNvCxnSpPr>
              <a:cxnSpLocks/>
              <a:stCxn id="9" idx="2"/>
              <a:endCxn id="17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CDCB049-E2CD-08AC-1811-E4B5A37F9866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1224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8403-9B61-5450-F703-9B697321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E0F0081-409C-CDBC-44E7-BC4EC821D922}"/>
              </a:ext>
            </a:extLst>
          </p:cNvPr>
          <p:cNvGrpSpPr/>
          <p:nvPr/>
        </p:nvGrpSpPr>
        <p:grpSpPr>
          <a:xfrm>
            <a:off x="5553070" y="1789881"/>
            <a:ext cx="6009009" cy="3140325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F4F7C1F-C9FE-2C68-F261-40730B3B9DB0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 err="1">
                  <a:cs typeface="Times New Roman" panose="02020603050405020304" pitchFamily="18" charset="0"/>
                </a:rPr>
                <a:t>i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FE9BF1-2DEA-6DF7-F344-2BC49B96C919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30B82A-99C1-7EFC-E646-2862CC8785ED}"/>
                </a:ext>
              </a:extLst>
            </p:cNvPr>
            <p:cNvSpPr/>
            <p:nvPr/>
          </p:nvSpPr>
          <p:spPr>
            <a:xfrm>
              <a:off x="7563161" y="2401258"/>
              <a:ext cx="1742355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Decentralized Solver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8885703-0CD3-2BFC-F877-452AA99FBD02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077B9448-265F-13F0-4DA8-7F3066C51420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696793" y="2811667"/>
              <a:ext cx="603916" cy="871176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820AEC0-0E31-E4BF-CBDF-96251E6AAD90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0B47AC-E430-79F9-5420-B16FFE08ED6C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721EC7B-69AC-C884-19E7-D8FE93EBF90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CF8E1C94-B844-F20A-2FB6-CAF272053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0B615-A1B1-9632-4831-DA04A98C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DE417-4756-6DE3-2AB4-346D24B7E400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Hybrid Framework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C15C2B-6D83-AD05-3CD8-91C736DE084F}"/>
              </a:ext>
            </a:extLst>
          </p:cNvPr>
          <p:cNvGrpSpPr/>
          <p:nvPr/>
        </p:nvGrpSpPr>
        <p:grpSpPr>
          <a:xfrm>
            <a:off x="4572237" y="2401258"/>
            <a:ext cx="2990925" cy="1552660"/>
            <a:chOff x="4572237" y="2401258"/>
            <a:chExt cx="2990925" cy="155266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A6AD6AA-E1A7-9696-4BF6-E8087BA90A29}"/>
                </a:ext>
              </a:extLst>
            </p:cNvPr>
            <p:cNvSpPr/>
            <p:nvPr/>
          </p:nvSpPr>
          <p:spPr>
            <a:xfrm>
              <a:off x="6278704" y="2401258"/>
              <a:ext cx="1050240" cy="544041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Stored Plans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DC8873C4-DED7-0DBB-3723-8689D0FC07EC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 rot="16200000" flipH="1">
              <a:off x="6881536" y="2867586"/>
              <a:ext cx="603914" cy="7593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DA18121F-F3AF-43D2-DFEE-293547484BB5}"/>
                </a:ext>
              </a:extLst>
            </p:cNvPr>
            <p:cNvCxnSpPr>
              <a:stCxn id="47" idx="1"/>
              <a:endCxn id="48" idx="1"/>
            </p:cNvCxnSpPr>
            <p:nvPr/>
          </p:nvCxnSpPr>
          <p:spPr>
            <a:xfrm rot="10800000">
              <a:off x="6278705" y="2673279"/>
              <a:ext cx="182971" cy="1147954"/>
            </a:xfrm>
            <a:prstGeom prst="bentConnector3">
              <a:avLst>
                <a:gd name="adj1" fmla="val 224938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117A45F-F521-0400-4F60-98B9AAF41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237" y="3945499"/>
              <a:ext cx="1837707" cy="841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B2E53E-6D0F-D7DB-5B2D-F0A3D06BE124}"/>
              </a:ext>
            </a:extLst>
          </p:cNvPr>
          <p:cNvGrpSpPr/>
          <p:nvPr/>
        </p:nvGrpSpPr>
        <p:grpSpPr>
          <a:xfrm>
            <a:off x="1210646" y="1778155"/>
            <a:ext cx="3877539" cy="2395084"/>
            <a:chOff x="4234843" y="2028343"/>
            <a:chExt cx="3877539" cy="23950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ED6E737-F333-6910-3F3B-12533CAFC1E2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6453C6-52B1-4772-AC75-BA6B379A6FB3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F227B5F3-EBB1-B515-715B-ED1942FDCD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B380751-F5AB-054C-DDD7-39B3538145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93E743-AC22-4AAA-B4CB-06EAE9E653DE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65A0C1E-9C32-759D-21DD-F4E5B9DF29CD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7710F31-09BA-20BC-F483-AF86D7893560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CAE23367-2662-B5B2-D894-DD02A3AED5E1}"/>
                </a:ext>
              </a:extLst>
            </p:cNvPr>
            <p:cNvCxnSpPr>
              <a:cxnSpLocks/>
              <a:stCxn id="8" idx="2"/>
              <a:endCxn id="16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3D7CD44-C370-7207-9C8F-D3C3C05DF26B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8D2F740-FC4E-68C3-FB80-DF86B5DF3029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245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391A4BE-C945-85A7-0884-2BD2DEFE3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80DDA473-9FAF-EE02-9454-BEA143BD3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19E63-F5A2-4343-87F5-84B30261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7B240-2148-9815-7878-C4A0DF8A7FF4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Hybrid Framework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2F2308-B369-EC4A-D136-2EEE9019FB11}"/>
              </a:ext>
            </a:extLst>
          </p:cNvPr>
          <p:cNvGrpSpPr/>
          <p:nvPr/>
        </p:nvGrpSpPr>
        <p:grpSpPr>
          <a:xfrm>
            <a:off x="6118266" y="1800555"/>
            <a:ext cx="5523952" cy="3256889"/>
            <a:chOff x="3860292" y="1554480"/>
            <a:chExt cx="6739665" cy="397366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713F5A-0458-ED5F-D6A7-93DD7D73105A}"/>
                </a:ext>
              </a:extLst>
            </p:cNvPr>
            <p:cNvGrpSpPr/>
            <p:nvPr/>
          </p:nvGrpSpPr>
          <p:grpSpPr>
            <a:xfrm>
              <a:off x="3860292" y="1554480"/>
              <a:ext cx="4471416" cy="3973666"/>
              <a:chOff x="4178808" y="1609344"/>
              <a:chExt cx="4471416" cy="3973666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8026B31-769F-56ED-7D4F-3A7AA86F8098}"/>
                  </a:ext>
                </a:extLst>
              </p:cNvPr>
              <p:cNvSpPr/>
              <p:nvPr/>
            </p:nvSpPr>
            <p:spPr>
              <a:xfrm>
                <a:off x="4178808" y="1609344"/>
                <a:ext cx="4471416" cy="3337560"/>
              </a:xfrm>
              <a:prstGeom prst="roundRect">
                <a:avLst>
                  <a:gd name="adj" fmla="val 10837"/>
                </a:avLst>
              </a:prstGeom>
              <a:solidFill>
                <a:srgbClr val="57A7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/>
                <a:r>
                  <a:rPr lang="en-US" sz="2400" b="1" dirty="0">
                    <a:cs typeface="Times New Roman" panose="02020603050405020304" pitchFamily="18" charset="0"/>
                  </a:rPr>
                  <a:t>Passenger </a:t>
                </a:r>
                <a:r>
                  <a:rPr lang="en-US" sz="2400" b="1" i="1" dirty="0" err="1">
                    <a:cs typeface="Times New Roman" panose="02020603050405020304" pitchFamily="18" charset="0"/>
                  </a:rPr>
                  <a:t>i</a:t>
                </a:r>
                <a:endParaRPr lang="en-US" sz="2400" b="1" i="1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11A44F3-717D-AC9C-D53A-1EB87B1E7F5B}"/>
                  </a:ext>
                </a:extLst>
              </p:cNvPr>
              <p:cNvSpPr/>
              <p:nvPr/>
            </p:nvSpPr>
            <p:spPr>
              <a:xfrm>
                <a:off x="5197892" y="3858768"/>
                <a:ext cx="2470842" cy="61019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i="1" dirty="0">
                    <a:cs typeface="Times New Roman" panose="02020603050405020304" pitchFamily="18" charset="0"/>
                  </a:rPr>
                  <a:t>Plan Valuation &amp; Selection</a:t>
                </a:r>
                <a:endParaRPr lang="en-US" sz="1600" i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20EC877-5A4C-0483-551D-8A6A808F2B80}"/>
                  </a:ext>
                </a:extLst>
              </p:cNvPr>
              <p:cNvSpPr/>
              <p:nvPr/>
            </p:nvSpPr>
            <p:spPr>
              <a:xfrm>
                <a:off x="4992674" y="2359183"/>
                <a:ext cx="1177942" cy="610193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Stored Plans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C710B0F-CBE7-5115-AFB2-02B67CB7029A}"/>
                  </a:ext>
                </a:extLst>
              </p:cNvPr>
              <p:cNvSpPr/>
              <p:nvPr/>
            </p:nvSpPr>
            <p:spPr>
              <a:xfrm>
                <a:off x="6433313" y="2359183"/>
                <a:ext cx="1954214" cy="95325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cs typeface="Times New Roman" panose="02020603050405020304" pitchFamily="18" charset="0"/>
                  </a:rPr>
                  <a:t>Decentralized Solver</a:t>
                </a:r>
              </a:p>
              <a:p>
                <a:pPr algn="ctr"/>
                <a:r>
                  <a:rPr lang="en-US" sz="1600" i="1" dirty="0">
                    <a:cs typeface="Times New Roman" panose="02020603050405020304" pitchFamily="18" charset="0"/>
                  </a:rPr>
                  <a:t>(Dec-MCTS [</a:t>
                </a:r>
                <a:r>
                  <a:rPr lang="en-US" sz="1600" i="1" dirty="0">
                    <a:highlight>
                      <a:srgbClr val="FFFF00"/>
                    </a:highlight>
                    <a:cs typeface="Times New Roman" panose="02020603050405020304" pitchFamily="18" charset="0"/>
                  </a:rPr>
                  <a:t>X</a:t>
                </a:r>
                <a:r>
                  <a:rPr lang="en-US" sz="1600" i="1" dirty="0">
                    <a:cs typeface="Times New Roman" panose="02020603050405020304" pitchFamily="18" charset="0"/>
                  </a:rPr>
                  <a:t>])</a:t>
                </a:r>
                <a:endParaRPr lang="en-US" sz="16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C33AD6F-597C-827C-E549-A52E5048F235}"/>
                  </a:ext>
                </a:extLst>
              </p:cNvPr>
              <p:cNvSpPr/>
              <p:nvPr/>
            </p:nvSpPr>
            <p:spPr>
              <a:xfrm>
                <a:off x="5197892" y="5133694"/>
                <a:ext cx="2470842" cy="449316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Candidate Plans</a:t>
                </a:r>
              </a:p>
            </p:txBody>
          </p: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BFC148B5-5AF7-D1D5-D4E0-DE3C67D452AE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 rot="16200000" flipH="1">
                <a:off x="5562783" y="2988238"/>
                <a:ext cx="889392" cy="851668"/>
              </a:xfrm>
              <a:prstGeom prst="bentConnector3">
                <a:avLst>
                  <a:gd name="adj1" fmla="val 69878"/>
                </a:avLst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0EDE933F-9D5F-1D55-8020-4D5EC3245785}"/>
                  </a:ext>
                </a:extLst>
              </p:cNvPr>
              <p:cNvCxnSpPr>
                <a:cxnSpLocks/>
                <a:stCxn id="19" idx="2"/>
                <a:endCxn id="14" idx="0"/>
              </p:cNvCxnSpPr>
              <p:nvPr/>
            </p:nvCxnSpPr>
            <p:spPr>
              <a:xfrm rot="5400000">
                <a:off x="6648704" y="3097052"/>
                <a:ext cx="546326" cy="977107"/>
              </a:xfrm>
              <a:prstGeom prst="bentConnector3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AE730F7-FFA4-0CCE-CFCC-0F73DD403942}"/>
                  </a:ext>
                </a:extLst>
              </p:cNvPr>
              <p:cNvCxnSpPr>
                <a:cxnSpLocks/>
                <a:stCxn id="14" idx="2"/>
                <a:endCxn id="20" idx="0"/>
              </p:cNvCxnSpPr>
              <p:nvPr/>
            </p:nvCxnSpPr>
            <p:spPr>
              <a:xfrm>
                <a:off x="6433313" y="4468960"/>
                <a:ext cx="0" cy="664734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7FDFB5FB-155F-D0C9-05E7-BCFA086AF43C}"/>
                  </a:ext>
                </a:extLst>
              </p:cNvPr>
              <p:cNvCxnSpPr>
                <a:cxnSpLocks/>
                <a:stCxn id="14" idx="1"/>
                <a:endCxn id="15" idx="1"/>
              </p:cNvCxnSpPr>
              <p:nvPr/>
            </p:nvCxnSpPr>
            <p:spPr>
              <a:xfrm rot="10800000">
                <a:off x="4992674" y="2664280"/>
                <a:ext cx="205218" cy="1499584"/>
              </a:xfrm>
              <a:prstGeom prst="bentConnector3">
                <a:avLst>
                  <a:gd name="adj1" fmla="val 211394"/>
                </a:avLst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9B625E-F9F8-494C-5600-EA0F6669AE75}"/>
                </a:ext>
              </a:extLst>
            </p:cNvPr>
            <p:cNvSpPr/>
            <p:nvPr/>
          </p:nvSpPr>
          <p:spPr>
            <a:xfrm>
              <a:off x="8715461" y="2810638"/>
              <a:ext cx="1884496" cy="938784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</p:grp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924AB6A-7714-B420-5C2A-7E302F928B22}"/>
              </a:ext>
            </a:extLst>
          </p:cNvPr>
          <p:cNvCxnSpPr>
            <a:cxnSpLocks/>
            <a:stCxn id="20" idx="3"/>
            <a:endCxn id="11" idx="2"/>
          </p:cNvCxnSpPr>
          <p:nvPr/>
        </p:nvCxnSpPr>
        <p:spPr>
          <a:xfrm flipV="1">
            <a:off x="8978673" y="3599569"/>
            <a:ext cx="1891262" cy="1273741"/>
          </a:xfrm>
          <a:prstGeom prst="bentConnector2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0E99F6-3591-94B7-E65F-00C2B3A7AD14}"/>
              </a:ext>
            </a:extLst>
          </p:cNvPr>
          <p:cNvGrpSpPr/>
          <p:nvPr/>
        </p:nvGrpSpPr>
        <p:grpSpPr>
          <a:xfrm>
            <a:off x="1344092" y="1841355"/>
            <a:ext cx="3877539" cy="2395084"/>
            <a:chOff x="4234843" y="2028343"/>
            <a:chExt cx="3877539" cy="2395084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5356C134-E06C-0EA6-879C-F8DAC6890662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B912AB6-202C-F4AE-CFAA-E4AA270295F1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 [</a:t>
              </a:r>
              <a:r>
                <a:rPr lang="en-US" sz="2000" i="1" dirty="0">
                  <a:highlight>
                    <a:srgbClr val="FFFF00"/>
                  </a:highlight>
                  <a:cs typeface="Times New Roman" panose="02020603050405020304" pitchFamily="18" charset="0"/>
                </a:rPr>
                <a:t>X</a:t>
              </a:r>
              <a:r>
                <a:rPr lang="en-US" sz="2000" i="1" dirty="0">
                  <a:cs typeface="Times New Roman" panose="02020603050405020304" pitchFamily="18" charset="0"/>
                </a:rPr>
                <a:t>])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Rectangle: Rounded Corners 107">
                  <a:extLst>
                    <a:ext uri="{FF2B5EF4-FFF2-40B4-BE49-F238E27FC236}">
                      <a16:creationId xmlns:a16="http://schemas.microsoft.com/office/drawing/2014/main" id="{0DC15241-89AF-9A67-A1B5-972BE321646C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8" name="Rectangle: Rounded Corners 107">
                  <a:extLst>
                    <a:ext uri="{FF2B5EF4-FFF2-40B4-BE49-F238E27FC236}">
                      <a16:creationId xmlns:a16="http://schemas.microsoft.com/office/drawing/2014/main" id="{0DC15241-89AF-9A67-A1B5-972BE32164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tangle: Rounded Corners 108">
                  <a:extLst>
                    <a:ext uri="{FF2B5EF4-FFF2-40B4-BE49-F238E27FC236}">
                      <a16:creationId xmlns:a16="http://schemas.microsoft.com/office/drawing/2014/main" id="{4E6189BE-70C1-3493-128B-18A7FED35B81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92C6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9" name="Rectangle: Rounded Corners 108">
                  <a:extLst>
                    <a:ext uri="{FF2B5EF4-FFF2-40B4-BE49-F238E27FC236}">
                      <a16:creationId xmlns:a16="http://schemas.microsoft.com/office/drawing/2014/main" id="{4E6189BE-70C1-3493-128B-18A7FED35B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Rectangle: Rounded Corners 109">
                  <a:extLst>
                    <a:ext uri="{FF2B5EF4-FFF2-40B4-BE49-F238E27FC236}">
                      <a16:creationId xmlns:a16="http://schemas.microsoft.com/office/drawing/2014/main" id="{621CC1DA-F840-46DC-74CA-D44418AE1769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0" name="Rectangle: Rounded Corners 109">
                  <a:extLst>
                    <a:ext uri="{FF2B5EF4-FFF2-40B4-BE49-F238E27FC236}">
                      <a16:creationId xmlns:a16="http://schemas.microsoft.com/office/drawing/2014/main" id="{621CC1DA-F840-46DC-74CA-D44418AE17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405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894ACD2-8DE5-0A2A-A509-3D406A82D411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8ABFDF5-58C9-1A77-38C6-A427C5874B1D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1D7247C-A380-CAD9-258B-B236097B4C24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Connector: Elbow 116">
              <a:extLst>
                <a:ext uri="{FF2B5EF4-FFF2-40B4-BE49-F238E27FC236}">
                  <a16:creationId xmlns:a16="http://schemas.microsoft.com/office/drawing/2014/main" id="{8C9FE737-3F75-2D30-DC5D-61F5CE118551}"/>
                </a:ext>
              </a:extLst>
            </p:cNvPr>
            <p:cNvCxnSpPr>
              <a:cxnSpLocks/>
              <a:stCxn id="107" idx="2"/>
              <a:endCxn id="110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FD1F0D3B-0021-76C9-CEF6-CA3A172134DC}"/>
                </a:ext>
              </a:extLst>
            </p:cNvPr>
            <p:cNvCxnSpPr>
              <a:cxnSpLocks/>
              <a:stCxn id="107" idx="2"/>
              <a:endCxn id="109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23BB37A0-96D1-1250-4940-3DAB0D44B702}"/>
                </a:ext>
              </a:extLst>
            </p:cNvPr>
            <p:cNvCxnSpPr>
              <a:cxnSpLocks/>
              <a:stCxn id="107" idx="2"/>
              <a:endCxn id="108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0A301C8-E689-B945-458C-3D8916BBFA39}"/>
              </a:ext>
            </a:extLst>
          </p:cNvPr>
          <p:cNvCxnSpPr>
            <a:cxnSpLocks/>
          </p:cNvCxnSpPr>
          <p:nvPr/>
        </p:nvCxnSpPr>
        <p:spPr>
          <a:xfrm flipV="1">
            <a:off x="4861432" y="4013300"/>
            <a:ext cx="2092093" cy="3110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269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0F079-BD9D-F3B9-FC55-7A69A2C0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33CBA4E4-286B-59FF-3DE6-AC58E609E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6E453-F704-D271-0B5F-DF330A89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BA5D6-3AFE-6FB0-1DE0-865553C3649E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Evaluation in Simulated Ocean Domain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10E64-74E7-AAE6-4791-F20092EB0E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67" t="4194" r="8186" b="3935"/>
          <a:stretch/>
        </p:blipFill>
        <p:spPr>
          <a:xfrm>
            <a:off x="2199640" y="1128309"/>
            <a:ext cx="7792720" cy="474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24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BD8C-571D-BD0E-081B-9CD0DEEB0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56419984-DA7F-77AF-67CD-6636B301E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7848B-723C-4A88-3F23-23043D67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35217A-9996-EED0-CA68-E3A4D4143808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Experimental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EB926-7DDE-8ABD-5971-C3103BBDBC74}"/>
              </a:ext>
            </a:extLst>
          </p:cNvPr>
          <p:cNvSpPr txBox="1"/>
          <p:nvPr/>
        </p:nvSpPr>
        <p:spPr>
          <a:xfrm>
            <a:off x="249706" y="4226671"/>
            <a:ext cx="5486411" cy="1477328"/>
          </a:xfrm>
          <a:prstGeom prst="rect">
            <a:avLst/>
          </a:prstGeom>
          <a:noFill/>
          <a:ln w="28575">
            <a:solidFill>
              <a:srgbClr val="D0BBFF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Initial (centralized) solution -&gt; immediate coordination boost</a:t>
            </a:r>
          </a:p>
          <a:p>
            <a:pPr algn="ctr">
              <a:spcAft>
                <a:spcPts val="1200"/>
              </a:spcAft>
            </a:pPr>
            <a:r>
              <a:rPr lang="en-US" sz="2000" dirty="0"/>
              <a:t>Increased disturbances -&gt; greater benefit from global coordination</a:t>
            </a:r>
          </a:p>
        </p:txBody>
      </p:sp>
      <p:pic>
        <p:nvPicPr>
          <p:cNvPr id="11" name="Picture 10" descr="A graph of a bar graph&#10;&#10;AI-generated content may be incorrect.">
            <a:extLst>
              <a:ext uri="{FF2B5EF4-FFF2-40B4-BE49-F238E27FC236}">
                <a16:creationId xmlns:a16="http://schemas.microsoft.com/office/drawing/2014/main" id="{1C52C780-AF11-1049-AC1A-2DD88EDC7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92" y="946849"/>
            <a:ext cx="5486411" cy="2423165"/>
          </a:xfrm>
          <a:prstGeom prst="rect">
            <a:avLst/>
          </a:prstGeom>
        </p:spPr>
      </p:pic>
      <p:pic>
        <p:nvPicPr>
          <p:cNvPr id="13" name="Picture 12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4ACE2F36-9C9F-2993-90C7-DD86C65B6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93" y="3591301"/>
            <a:ext cx="5486411" cy="24231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058633-B8D0-9622-7EFB-AEE26D27C74C}"/>
              </a:ext>
            </a:extLst>
          </p:cNvPr>
          <p:cNvSpPr txBox="1"/>
          <p:nvPr/>
        </p:nvSpPr>
        <p:spPr>
          <a:xfrm>
            <a:off x="249706" y="1120676"/>
            <a:ext cx="576704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Four algorithms: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7A7FF"/>
                </a:solidFill>
              </a:rPr>
              <a:t>Initial, centralized solution only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E56A"/>
                </a:solidFill>
              </a:rPr>
              <a:t>Decentralized planning only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635B"/>
                </a:solidFill>
              </a:rPr>
              <a:t>Initial + decentralized replanning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279FF"/>
                </a:solidFill>
              </a:rPr>
              <a:t>Initial + hybrid replanning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AB250-A45F-C708-2E0D-096D8F198951}"/>
              </a:ext>
            </a:extLst>
          </p:cNvPr>
          <p:cNvSpPr txBox="1"/>
          <p:nvPr/>
        </p:nvSpPr>
        <p:spPr>
          <a:xfrm>
            <a:off x="7878294" y="754262"/>
            <a:ext cx="2076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 Robots, 30 Tasks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F02D72-2609-73E8-2074-85E5AC146084}"/>
              </a:ext>
            </a:extLst>
          </p:cNvPr>
          <p:cNvSpPr txBox="1"/>
          <p:nvPr/>
        </p:nvSpPr>
        <p:spPr>
          <a:xfrm>
            <a:off x="7878294" y="3416900"/>
            <a:ext cx="2076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 Robots, 20 Tasks</a:t>
            </a:r>
          </a:p>
        </p:txBody>
      </p:sp>
    </p:spTree>
    <p:extLst>
      <p:ext uri="{BB962C8B-B14F-4D97-AF65-F5344CB8AC3E}">
        <p14:creationId xmlns:p14="http://schemas.microsoft.com/office/powerpoint/2010/main" val="15362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0DEE-4EE7-FD95-8E42-B07F2019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F80C5B9-D8C8-9DAF-1004-B77C6DD0E867}"/>
              </a:ext>
            </a:extLst>
          </p:cNvPr>
          <p:cNvGrpSpPr/>
          <p:nvPr/>
        </p:nvGrpSpPr>
        <p:grpSpPr>
          <a:xfrm>
            <a:off x="-192505" y="846828"/>
            <a:ext cx="17749302" cy="5789007"/>
            <a:chOff x="224587" y="750576"/>
            <a:chExt cx="17749302" cy="578900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E7176D-CE3E-C875-49A7-6E5464D1F512}"/>
                </a:ext>
              </a:extLst>
            </p:cNvPr>
            <p:cNvSpPr/>
            <p:nvPr/>
          </p:nvSpPr>
          <p:spPr>
            <a:xfrm>
              <a:off x="417092" y="1117229"/>
              <a:ext cx="1721382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BD086D42-3BEA-3F9F-3E29-C8E9A16A3689}"/>
                </a:ext>
              </a:extLst>
            </p:cNvPr>
            <p:cNvSpPr/>
            <p:nvPr/>
          </p:nvSpPr>
          <p:spPr>
            <a:xfrm rot="11106912">
              <a:off x="8475374" y="1173029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F1BCA7F-194E-FDAB-84E3-B332B1AF44B6}"/>
                </a:ext>
              </a:extLst>
            </p:cNvPr>
            <p:cNvSpPr/>
            <p:nvPr/>
          </p:nvSpPr>
          <p:spPr>
            <a:xfrm>
              <a:off x="417092" y="843080"/>
              <a:ext cx="15436051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CF9C3D14-B859-8849-5043-3A58424BB1EA}"/>
                </a:ext>
              </a:extLst>
            </p:cNvPr>
            <p:cNvSpPr/>
            <p:nvPr/>
          </p:nvSpPr>
          <p:spPr>
            <a:xfrm rot="20884359">
              <a:off x="13844962" y="5000776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091D4C0B-34A9-3F45-F3F6-9F188B5DE656}"/>
                </a:ext>
              </a:extLst>
            </p:cNvPr>
            <p:cNvSpPr/>
            <p:nvPr/>
          </p:nvSpPr>
          <p:spPr>
            <a:xfrm rot="13090487">
              <a:off x="12157667" y="3179334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ED1F812-7377-0BE1-D6ED-6CF5838582A1}"/>
                </a:ext>
              </a:extLst>
            </p:cNvPr>
            <p:cNvGrpSpPr/>
            <p:nvPr/>
          </p:nvGrpSpPr>
          <p:grpSpPr>
            <a:xfrm rot="1323749">
              <a:off x="8334599" y="3449476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F6A34CF-657E-8D04-CE9F-F125F4C8FC42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2" name="Flowchart: Manual Operation 131">
                <a:extLst>
                  <a:ext uri="{FF2B5EF4-FFF2-40B4-BE49-F238E27FC236}">
                    <a16:creationId xmlns:a16="http://schemas.microsoft.com/office/drawing/2014/main" id="{F774F9E7-3C33-917C-CFA6-5101E91E962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F1339BC-B8F0-6966-8EA8-0B3AEF6F86EE}"/>
                </a:ext>
              </a:extLst>
            </p:cNvPr>
            <p:cNvSpPr/>
            <p:nvPr/>
          </p:nvSpPr>
          <p:spPr>
            <a:xfrm>
              <a:off x="7474735" y="750576"/>
              <a:ext cx="10499154" cy="5789007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7D0D79B-631A-9F07-F396-49388488149A}"/>
                </a:ext>
              </a:extLst>
            </p:cNvPr>
            <p:cNvGrpSpPr/>
            <p:nvPr/>
          </p:nvGrpSpPr>
          <p:grpSpPr>
            <a:xfrm rot="846442">
              <a:off x="13623560" y="4852321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E28121D-3640-33FC-F2CC-2FF2BBC00ED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6" name="Flowchart: Manual Operation 135">
                <a:extLst>
                  <a:ext uri="{FF2B5EF4-FFF2-40B4-BE49-F238E27FC236}">
                    <a16:creationId xmlns:a16="http://schemas.microsoft.com/office/drawing/2014/main" id="{21B92522-FBDA-901C-4BD0-3F4CC41C18D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0B3E30D-145C-6638-77EC-600F111D5FC0}"/>
                </a:ext>
              </a:extLst>
            </p:cNvPr>
            <p:cNvSpPr/>
            <p:nvPr/>
          </p:nvSpPr>
          <p:spPr>
            <a:xfrm>
              <a:off x="224587" y="5307689"/>
              <a:ext cx="1577741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538D845-5D97-8BF3-6DA3-B6AA623799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56330" y="4884674"/>
              <a:ext cx="1213374" cy="1649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6DD5EFE-0FAA-A987-D12D-8A962ADB3B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55103" y="4292207"/>
              <a:ext cx="359468" cy="4583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0ADE69A-895A-6081-C44D-FA8F3D6B73F3}"/>
                </a:ext>
              </a:extLst>
            </p:cNvPr>
            <p:cNvGrpSpPr/>
            <p:nvPr/>
          </p:nvGrpSpPr>
          <p:grpSpPr>
            <a:xfrm rot="10280348" flipH="1">
              <a:off x="8306028" y="1613980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CD177B4-C450-79C8-8068-052140CF3F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6" name="Flowchart: Manual Operation 145">
                <a:extLst>
                  <a:ext uri="{FF2B5EF4-FFF2-40B4-BE49-F238E27FC236}">
                    <a16:creationId xmlns:a16="http://schemas.microsoft.com/office/drawing/2014/main" id="{44E8B371-A248-8604-C2AE-C392DB6C4EE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EF44EA7-7FB2-F74F-8EFD-1A2F5AD7CF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16715" y="1841689"/>
              <a:ext cx="232705" cy="941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3366455-F07C-61A5-418C-E27FA5BB549A}"/>
                </a:ext>
              </a:extLst>
            </p:cNvPr>
            <p:cNvGrpSpPr/>
            <p:nvPr/>
          </p:nvGrpSpPr>
          <p:grpSpPr>
            <a:xfrm>
              <a:off x="7294537" y="2190978"/>
              <a:ext cx="5969915" cy="2989215"/>
              <a:chOff x="1785948" y="2099984"/>
              <a:chExt cx="5969915" cy="2989215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84882CD8-CE07-F216-6AD8-191A77EDFC1E}"/>
                  </a:ext>
                </a:extLst>
              </p:cNvPr>
              <p:cNvGrpSpPr/>
              <p:nvPr/>
            </p:nvGrpSpPr>
            <p:grpSpPr>
              <a:xfrm>
                <a:off x="1785948" y="2724568"/>
                <a:ext cx="1722619" cy="704432"/>
                <a:chOff x="1920900" y="2724568"/>
                <a:chExt cx="1307966" cy="596815"/>
              </a:xfrm>
            </p:grpSpPr>
            <p:sp>
              <p:nvSpPr>
                <p:cNvPr id="180" name="Flowchart: Manual Operation 179">
                  <a:extLst>
                    <a:ext uri="{FF2B5EF4-FFF2-40B4-BE49-F238E27FC236}">
                      <a16:creationId xmlns:a16="http://schemas.microsoft.com/office/drawing/2014/main" id="{EAC2068E-8190-CAFB-0A37-A2E06487C930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B9F0EF58-0121-C1C7-EBA1-126EC658A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0A3E802F-67EF-A1AE-CBA9-7FEE2FC34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925DA17-28EE-A26E-2CDE-22F9932D16CC}"/>
                  </a:ext>
                </a:extLst>
              </p:cNvPr>
              <p:cNvGrpSpPr/>
              <p:nvPr/>
            </p:nvGrpSpPr>
            <p:grpSpPr>
              <a:xfrm rot="20700000">
                <a:off x="6240887" y="351050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C983B196-9298-8BBE-1211-F6137A83FE07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5" name="Flowchart: Manual Operation 174">
                  <a:extLst>
                    <a:ext uri="{FF2B5EF4-FFF2-40B4-BE49-F238E27FC236}">
                      <a16:creationId xmlns:a16="http://schemas.microsoft.com/office/drawing/2014/main" id="{3ED2C987-4660-E191-BE4B-5DB9BFEC0B0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C9A19D6-7743-BF42-CA15-B5BF0263C062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6DE620F-4DBB-E845-3A98-D811425F1FF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3" name="Flowchart: Manual Operation 172">
                  <a:extLst>
                    <a:ext uri="{FF2B5EF4-FFF2-40B4-BE49-F238E27FC236}">
                      <a16:creationId xmlns:a16="http://schemas.microsoft.com/office/drawing/2014/main" id="{6A90362D-5B10-DEFF-5D9C-45F22E29E4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A473377-370A-F216-0476-10951A67E428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B1DD4161-232D-F70F-1278-1E37718545F4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1" name="Flowchart: Manual Operation 170">
                  <a:extLst>
                    <a:ext uri="{FF2B5EF4-FFF2-40B4-BE49-F238E27FC236}">
                      <a16:creationId xmlns:a16="http://schemas.microsoft.com/office/drawing/2014/main" id="{5409AF15-2DC9-C0CB-6EC8-3F5582B4896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71FE807-5FAE-184D-1E65-0C4941C87710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EC666F6E-8A41-EBAB-ACA9-A0263C5D11E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9" name="Flowchart: Manual Operation 168">
                  <a:extLst>
                    <a:ext uri="{FF2B5EF4-FFF2-40B4-BE49-F238E27FC236}">
                      <a16:creationId xmlns:a16="http://schemas.microsoft.com/office/drawing/2014/main" id="{0314BC28-F135-3E0F-A414-0D8A4704348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E2E63A3D-95AB-AF60-811C-4C92B8CE9445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B3F56AF0-74F6-9872-C8AD-5F292F6DAC85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7" name="Flowchart: Manual Operation 166">
                  <a:extLst>
                    <a:ext uri="{FF2B5EF4-FFF2-40B4-BE49-F238E27FC236}">
                      <a16:creationId xmlns:a16="http://schemas.microsoft.com/office/drawing/2014/main" id="{9D4FE497-5212-0EAC-9FB3-236FCF359E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C1C70F9-844D-AD87-A073-409FAAC97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865CF3D-DDE8-FE30-D355-4422E3DCB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86317DD-E08F-041A-BB8F-4DBE182DF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B56F0CB-115D-F6E5-3E72-06509CF73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FD65659-C63D-C71E-1E84-ABE901053A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3282" cy="170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46BB73E5-5262-8839-DBFD-9152DC31C4D0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2FC2AB01-AAA2-908F-C397-49662D346E1E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5" name="Flowchart: Manual Operation 164">
                  <a:extLst>
                    <a:ext uri="{FF2B5EF4-FFF2-40B4-BE49-F238E27FC236}">
                      <a16:creationId xmlns:a16="http://schemas.microsoft.com/office/drawing/2014/main" id="{0E5CCFDF-E270-92E4-B931-084B600F5311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03B5445-28ED-F6D6-9245-9FAB297955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0813" y="3644184"/>
                <a:ext cx="526951" cy="17249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CCEC1BF-5AC8-B073-0C69-11A628EF5E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09D37FB-4B5E-BECD-54AD-AC58770E3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7574" y="3757396"/>
                <a:ext cx="8082" cy="10791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94B028-66EA-2D6D-DFFC-8D5DD8EAB128}"/>
                </a:ext>
              </a:extLst>
            </p:cNvPr>
            <p:cNvSpPr/>
            <p:nvPr/>
          </p:nvSpPr>
          <p:spPr>
            <a:xfrm>
              <a:off x="7412802" y="2847533"/>
              <a:ext cx="2027357" cy="51246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34165498-5D91-B7FE-FE7F-DBC60E14B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4B9D5-E4D3-0AB8-8027-A10B58B56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D861C-08EE-38B6-56BB-0D042D27B30E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2B78F-5AA7-38F7-9492-7814491AB9DD}"/>
              </a:ext>
            </a:extLst>
          </p:cNvPr>
          <p:cNvSpPr txBox="1"/>
          <p:nvPr/>
        </p:nvSpPr>
        <p:spPr>
          <a:xfrm>
            <a:off x="249984" y="1546239"/>
            <a:ext cx="688169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Introduced Stochastic Multiagent Orienteering Problem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Explored leveraging mothership for hybrid decentralized problem solving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Evaluated scenarios where integrated mothership provides greatest benefits</a:t>
            </a:r>
          </a:p>
        </p:txBody>
      </p:sp>
    </p:spTree>
    <p:extLst>
      <p:ext uri="{BB962C8B-B14F-4D97-AF65-F5344CB8AC3E}">
        <p14:creationId xmlns:p14="http://schemas.microsoft.com/office/powerpoint/2010/main" val="2996250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7890D5F8-2BCB-4E61-BFB2-6A623061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705" y="3999246"/>
            <a:ext cx="2039809" cy="2039809"/>
          </a:xfrm>
          <a:prstGeom prst="rect">
            <a:avLst/>
          </a:prstGeom>
        </p:spPr>
      </p:pic>
      <p:pic>
        <p:nvPicPr>
          <p:cNvPr id="6" name="Picture 5" descr="Guidelines | University Relations and Marketing | Oregon State University">
            <a:extLst>
              <a:ext uri="{FF2B5EF4-FFF2-40B4-BE49-F238E27FC236}">
                <a16:creationId xmlns:a16="http://schemas.microsoft.com/office/drawing/2014/main" id="{BD7C88B7-0348-8B2F-5450-B2F37BBC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60313"/>
            <a:ext cx="3272411" cy="13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0367CD-ED8B-2B7A-EE76-A1B9D7498619}"/>
              </a:ext>
            </a:extLst>
          </p:cNvPr>
          <p:cNvCxnSpPr/>
          <p:nvPr/>
        </p:nvCxnSpPr>
        <p:spPr>
          <a:xfrm>
            <a:off x="1302530" y="3516925"/>
            <a:ext cx="91942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C690B0-4B95-07FA-ECB5-8018D4F30473}"/>
              </a:ext>
            </a:extLst>
          </p:cNvPr>
          <p:cNvSpPr/>
          <p:nvPr/>
        </p:nvSpPr>
        <p:spPr>
          <a:xfrm>
            <a:off x="1302530" y="1387070"/>
            <a:ext cx="6689793" cy="1195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Contact: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Nathan Butler: butlnath@oregonstate.edu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Dr. Geoffrey Hollinger: geoff.hollinger@oregonstate.edu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BACDF-893E-AE24-4A4F-CE018ACE1174}"/>
              </a:ext>
            </a:extLst>
          </p:cNvPr>
          <p:cNvSpPr/>
          <p:nvPr/>
        </p:nvSpPr>
        <p:spPr>
          <a:xfrm>
            <a:off x="8769096" y="1387070"/>
            <a:ext cx="1727675" cy="17276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QR TO WEBSITE PAPER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639F7-7D58-9425-B049-B0547F7BAC40}"/>
              </a:ext>
            </a:extLst>
          </p:cNvPr>
          <p:cNvSpPr txBox="1"/>
          <p:nvPr/>
        </p:nvSpPr>
        <p:spPr>
          <a:xfrm>
            <a:off x="3631669" y="6033923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FC0CF-6653-7946-3483-5A77A3F1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84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17361E-E441-DAC8-3FED-2F0DED33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C6BE56-AD25-500F-B5BA-6807D1903C44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82AD3-86DF-80A7-6F18-A845256CBCDD}"/>
              </a:ext>
            </a:extLst>
          </p:cNvPr>
          <p:cNvSpPr txBox="1"/>
          <p:nvPr/>
        </p:nvSpPr>
        <p:spPr>
          <a:xfrm>
            <a:off x="435935" y="1073888"/>
            <a:ext cx="1054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648539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675FDBA3-66B4-33C0-5A3E-44DD3654AE18}"/>
              </a:ext>
            </a:extLst>
          </p:cNvPr>
          <p:cNvSpPr/>
          <p:nvPr/>
        </p:nvSpPr>
        <p:spPr>
          <a:xfrm>
            <a:off x="-21435" y="1026235"/>
            <a:ext cx="12143759" cy="445718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  <a:shade val="30000"/>
                  <a:satMod val="115000"/>
                </a:schemeClr>
              </a:gs>
              <a:gs pos="50000">
                <a:schemeClr val="tx2">
                  <a:lumMod val="25000"/>
                  <a:lumOff val="75000"/>
                  <a:shade val="67500"/>
                  <a:satMod val="115000"/>
                </a:schemeClr>
              </a:gs>
              <a:gs pos="100000">
                <a:schemeClr val="tx2">
                  <a:lumMod val="25000"/>
                  <a:lumOff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AD52F567-AA18-4A06-D888-8768FA5B0B75}"/>
              </a:ext>
            </a:extLst>
          </p:cNvPr>
          <p:cNvSpPr/>
          <p:nvPr/>
        </p:nvSpPr>
        <p:spPr>
          <a:xfrm rot="11106912">
            <a:off x="2966785" y="1082035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E4DC9AB-260B-7E78-EAD1-3438E1E39211}"/>
              </a:ext>
            </a:extLst>
          </p:cNvPr>
          <p:cNvGrpSpPr/>
          <p:nvPr/>
        </p:nvGrpSpPr>
        <p:grpSpPr>
          <a:xfrm>
            <a:off x="193545" y="186097"/>
            <a:ext cx="1937570" cy="809853"/>
            <a:chOff x="157526" y="-337962"/>
            <a:chExt cx="1937570" cy="809853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1D852C6-DB85-6168-6AA3-2F76B41D62A2}"/>
                </a:ext>
              </a:extLst>
            </p:cNvPr>
            <p:cNvSpPr/>
            <p:nvPr/>
          </p:nvSpPr>
          <p:spPr>
            <a:xfrm rot="8100000">
              <a:off x="157526" y="-330678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1FF27649-72E7-2A45-E152-80670E9BECF2}"/>
                </a:ext>
              </a:extLst>
            </p:cNvPr>
            <p:cNvSpPr/>
            <p:nvPr/>
          </p:nvSpPr>
          <p:spPr>
            <a:xfrm rot="8100000">
              <a:off x="725027" y="-337962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14E111FE-1B1F-A485-A1ED-19E9EB69D828}"/>
                </a:ext>
              </a:extLst>
            </p:cNvPr>
            <p:cNvSpPr/>
            <p:nvPr/>
          </p:nvSpPr>
          <p:spPr>
            <a:xfrm rot="8100000">
              <a:off x="1292528" y="-330677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F76166A7-8C43-E510-18DB-B58F5AAADC6D}"/>
              </a:ext>
            </a:extLst>
          </p:cNvPr>
          <p:cNvSpPr/>
          <p:nvPr/>
        </p:nvSpPr>
        <p:spPr>
          <a:xfrm>
            <a:off x="-343777" y="770269"/>
            <a:ext cx="2698551" cy="269879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573EE4E9-87DF-687F-13F8-541CFB563911}"/>
              </a:ext>
            </a:extLst>
          </p:cNvPr>
          <p:cNvSpPr/>
          <p:nvPr/>
        </p:nvSpPr>
        <p:spPr>
          <a:xfrm rot="20884359">
            <a:off x="8336373" y="4909782"/>
            <a:ext cx="354967" cy="4534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9DE75BE9-20F9-EA77-C4A1-F64EC541E8F6}"/>
              </a:ext>
            </a:extLst>
          </p:cNvPr>
          <p:cNvSpPr/>
          <p:nvPr/>
        </p:nvSpPr>
        <p:spPr>
          <a:xfrm rot="13090487">
            <a:off x="6649078" y="3088340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32A6EE-C0D8-2C53-6F21-7CB8DB76EBC0}"/>
              </a:ext>
            </a:extLst>
          </p:cNvPr>
          <p:cNvGrpSpPr/>
          <p:nvPr/>
        </p:nvGrpSpPr>
        <p:grpSpPr>
          <a:xfrm rot="1323749">
            <a:off x="2826010" y="3358482"/>
            <a:ext cx="438332" cy="122999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5BF2D54-D75F-5748-BC4A-E2010BF6E6CB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D02B7005-5A50-106C-1878-A4A46E92DAFE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269E663-8430-1603-B5BB-47CA849022CD}"/>
              </a:ext>
            </a:extLst>
          </p:cNvPr>
          <p:cNvSpPr/>
          <p:nvPr/>
        </p:nvSpPr>
        <p:spPr>
          <a:xfrm>
            <a:off x="1966146" y="659582"/>
            <a:ext cx="10499154" cy="5789007"/>
          </a:xfrm>
          <a:custGeom>
            <a:avLst/>
            <a:gdLst>
              <a:gd name="connsiteX0" fmla="*/ 0 w 10499154"/>
              <a:gd name="connsiteY0" fmla="*/ 0 h 5789007"/>
              <a:gd name="connsiteX1" fmla="*/ 10499154 w 10499154"/>
              <a:gd name="connsiteY1" fmla="*/ 0 h 5789007"/>
              <a:gd name="connsiteX2" fmla="*/ 10499154 w 10499154"/>
              <a:gd name="connsiteY2" fmla="*/ 5789007 h 5789007"/>
              <a:gd name="connsiteX3" fmla="*/ 9795264 w 10499154"/>
              <a:gd name="connsiteY3" fmla="*/ 5789007 h 5789007"/>
              <a:gd name="connsiteX4" fmla="*/ 9722901 w 10499154"/>
              <a:gd name="connsiteY4" fmla="*/ 5657439 h 5789007"/>
              <a:gd name="connsiteX5" fmla="*/ 9611068 w 10499154"/>
              <a:gd name="connsiteY5" fmla="*/ 5486400 h 5789007"/>
              <a:gd name="connsiteX6" fmla="*/ 9446608 w 10499154"/>
              <a:gd name="connsiteY6" fmla="*/ 5341675 h 5789007"/>
              <a:gd name="connsiteX7" fmla="*/ 9104530 w 10499154"/>
              <a:gd name="connsiteY7" fmla="*/ 5137744 h 5789007"/>
              <a:gd name="connsiteX8" fmla="*/ 8670354 w 10499154"/>
              <a:gd name="connsiteY8" fmla="*/ 4993019 h 5789007"/>
              <a:gd name="connsiteX9" fmla="*/ 8242757 w 10499154"/>
              <a:gd name="connsiteY9" fmla="*/ 4775931 h 5789007"/>
              <a:gd name="connsiteX10" fmla="*/ 7749376 w 10499154"/>
              <a:gd name="connsiteY10" fmla="*/ 4624628 h 5789007"/>
              <a:gd name="connsiteX11" fmla="*/ 7657278 w 10499154"/>
              <a:gd name="connsiteY11" fmla="*/ 4440432 h 5789007"/>
              <a:gd name="connsiteX12" fmla="*/ 7525710 w 10499154"/>
              <a:gd name="connsiteY12" fmla="*/ 4243079 h 5789007"/>
              <a:gd name="connsiteX13" fmla="*/ 7302044 w 10499154"/>
              <a:gd name="connsiteY13" fmla="*/ 3993100 h 5789007"/>
              <a:gd name="connsiteX14" fmla="*/ 7019172 w 10499154"/>
              <a:gd name="connsiteY14" fmla="*/ 3769433 h 5789007"/>
              <a:gd name="connsiteX15" fmla="*/ 6532369 w 10499154"/>
              <a:gd name="connsiteY15" fmla="*/ 3532610 h 5789007"/>
              <a:gd name="connsiteX16" fmla="*/ 6131085 w 10499154"/>
              <a:gd name="connsiteY16" fmla="*/ 3289209 h 5789007"/>
              <a:gd name="connsiteX17" fmla="*/ 5539028 w 10499154"/>
              <a:gd name="connsiteY17" fmla="*/ 2828720 h 5789007"/>
              <a:gd name="connsiteX18" fmla="*/ 4914078 w 10499154"/>
              <a:gd name="connsiteY18" fmla="*/ 2473485 h 5789007"/>
              <a:gd name="connsiteX19" fmla="*/ 4539108 w 10499154"/>
              <a:gd name="connsiteY19" fmla="*/ 2012996 h 5789007"/>
              <a:gd name="connsiteX20" fmla="*/ 4150982 w 10499154"/>
              <a:gd name="connsiteY20" fmla="*/ 1473566 h 5789007"/>
              <a:gd name="connsiteX21" fmla="*/ 3519454 w 10499154"/>
              <a:gd name="connsiteY21" fmla="*/ 980184 h 5789007"/>
              <a:gd name="connsiteX22" fmla="*/ 2466907 w 10499154"/>
              <a:gd name="connsiteY22" fmla="*/ 697313 h 5789007"/>
              <a:gd name="connsiteX23" fmla="*/ 1289370 w 10499154"/>
              <a:gd name="connsiteY23" fmla="*/ 605215 h 5789007"/>
              <a:gd name="connsiteX24" fmla="*/ 6579 w 10499154"/>
              <a:gd name="connsiteY24" fmla="*/ 519695 h 5789007"/>
              <a:gd name="connsiteX25" fmla="*/ 0 w 10499154"/>
              <a:gd name="connsiteY25" fmla="*/ 0 h 57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99154" h="5789007">
                <a:moveTo>
                  <a:pt x="0" y="0"/>
                </a:moveTo>
                <a:lnTo>
                  <a:pt x="10499154" y="0"/>
                </a:lnTo>
                <a:lnTo>
                  <a:pt x="10499154" y="5789007"/>
                </a:lnTo>
                <a:lnTo>
                  <a:pt x="9795264" y="5789007"/>
                </a:lnTo>
                <a:lnTo>
                  <a:pt x="9722901" y="5657439"/>
                </a:lnTo>
                <a:lnTo>
                  <a:pt x="9611068" y="5486400"/>
                </a:lnTo>
                <a:lnTo>
                  <a:pt x="9446608" y="5341675"/>
                </a:lnTo>
                <a:lnTo>
                  <a:pt x="9104530" y="5137744"/>
                </a:lnTo>
                <a:lnTo>
                  <a:pt x="8670354" y="4993019"/>
                </a:lnTo>
                <a:lnTo>
                  <a:pt x="8242757" y="4775931"/>
                </a:lnTo>
                <a:lnTo>
                  <a:pt x="7749376" y="4624628"/>
                </a:lnTo>
                <a:lnTo>
                  <a:pt x="7657278" y="4440432"/>
                </a:lnTo>
                <a:lnTo>
                  <a:pt x="7525710" y="4243079"/>
                </a:lnTo>
                <a:lnTo>
                  <a:pt x="7302044" y="3993100"/>
                </a:lnTo>
                <a:lnTo>
                  <a:pt x="7019172" y="3769433"/>
                </a:lnTo>
                <a:lnTo>
                  <a:pt x="6532369" y="3532610"/>
                </a:lnTo>
                <a:lnTo>
                  <a:pt x="6131085" y="3289209"/>
                </a:lnTo>
                <a:lnTo>
                  <a:pt x="5539028" y="2828720"/>
                </a:lnTo>
                <a:lnTo>
                  <a:pt x="4914078" y="2473485"/>
                </a:lnTo>
                <a:lnTo>
                  <a:pt x="4539108" y="2012996"/>
                </a:lnTo>
                <a:lnTo>
                  <a:pt x="4150982" y="1473566"/>
                </a:lnTo>
                <a:lnTo>
                  <a:pt x="3519454" y="980184"/>
                </a:lnTo>
                <a:lnTo>
                  <a:pt x="2466907" y="697313"/>
                </a:lnTo>
                <a:lnTo>
                  <a:pt x="1289370" y="605215"/>
                </a:lnTo>
                <a:lnTo>
                  <a:pt x="6579" y="51969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E9EE33-5859-02F0-A916-4DD99843BFE5}"/>
              </a:ext>
            </a:extLst>
          </p:cNvPr>
          <p:cNvGrpSpPr/>
          <p:nvPr/>
        </p:nvGrpSpPr>
        <p:grpSpPr>
          <a:xfrm rot="846442">
            <a:off x="8114971" y="4761327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87FFE64-43B1-5788-35F2-F173A7A128B2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0" name="Flowchart: Manual Operation 39">
              <a:extLst>
                <a:ext uri="{FF2B5EF4-FFF2-40B4-BE49-F238E27FC236}">
                  <a16:creationId xmlns:a16="http://schemas.microsoft.com/office/drawing/2014/main" id="{BB99654E-2C1F-1F39-CB81-5AC0C69E074C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4972CE-B174-948C-CE3B-7D2635492029}"/>
              </a:ext>
            </a:extLst>
          </p:cNvPr>
          <p:cNvGrpSpPr/>
          <p:nvPr/>
        </p:nvGrpSpPr>
        <p:grpSpPr>
          <a:xfrm rot="216018" flipH="1">
            <a:off x="9812318" y="591380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8E5A82A-F43D-D1F3-A79B-D78C003555D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6" name="Flowchart: Manual Operation 45">
              <a:extLst>
                <a:ext uri="{FF2B5EF4-FFF2-40B4-BE49-F238E27FC236}">
                  <a16:creationId xmlns:a16="http://schemas.microsoft.com/office/drawing/2014/main" id="{BBAECB51-C548-0AF9-8CD4-D9819B3EDA12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DC482B8A-A261-FCAA-52BF-38124D003DA0}"/>
              </a:ext>
            </a:extLst>
          </p:cNvPr>
          <p:cNvSpPr/>
          <p:nvPr/>
        </p:nvSpPr>
        <p:spPr>
          <a:xfrm>
            <a:off x="7821400" y="5347133"/>
            <a:ext cx="4370600" cy="1144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1B1AF49-81AC-3D05-E9B6-C4EFF5CB23A6}"/>
              </a:ext>
            </a:extLst>
          </p:cNvPr>
          <p:cNvSpPr/>
          <p:nvPr/>
        </p:nvSpPr>
        <p:spPr>
          <a:xfrm>
            <a:off x="-21434" y="5216695"/>
            <a:ext cx="12531883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F3791C-6079-D616-FC74-567B828E006D}"/>
              </a:ext>
            </a:extLst>
          </p:cNvPr>
          <p:cNvCxnSpPr>
            <a:cxnSpLocks/>
          </p:cNvCxnSpPr>
          <p:nvPr/>
        </p:nvCxnSpPr>
        <p:spPr>
          <a:xfrm flipH="1">
            <a:off x="6747741" y="4793680"/>
            <a:ext cx="1213374" cy="164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75ACD9-CC69-2880-C1F3-9128835D5D30}"/>
              </a:ext>
            </a:extLst>
          </p:cNvPr>
          <p:cNvCxnSpPr>
            <a:cxnSpLocks/>
          </p:cNvCxnSpPr>
          <p:nvPr/>
        </p:nvCxnSpPr>
        <p:spPr>
          <a:xfrm flipH="1" flipV="1">
            <a:off x="7746514" y="4201213"/>
            <a:ext cx="359468" cy="4583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85497BC-8F33-1AE9-BE08-43B6998F3F9E}"/>
              </a:ext>
            </a:extLst>
          </p:cNvPr>
          <p:cNvGrpSpPr/>
          <p:nvPr/>
        </p:nvGrpSpPr>
        <p:grpSpPr>
          <a:xfrm rot="10280348" flipH="1">
            <a:off x="2797439" y="1522986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79A49AE-C884-37D5-32F0-1CDED5666248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6" name="Flowchart: Manual Operation 95">
              <a:extLst>
                <a:ext uri="{FF2B5EF4-FFF2-40B4-BE49-F238E27FC236}">
                  <a16:creationId xmlns:a16="http://schemas.microsoft.com/office/drawing/2014/main" id="{467D5977-062D-117F-DB64-A7B57E18DADA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794CC36-1FDE-55A9-759F-704EFEACD436}"/>
              </a:ext>
            </a:extLst>
          </p:cNvPr>
          <p:cNvCxnSpPr>
            <a:cxnSpLocks/>
          </p:cNvCxnSpPr>
          <p:nvPr/>
        </p:nvCxnSpPr>
        <p:spPr>
          <a:xfrm flipH="1" flipV="1">
            <a:off x="3008126" y="1750695"/>
            <a:ext cx="232705" cy="9411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AA498EE4-2999-732E-3C03-5659EC7F04B9}"/>
              </a:ext>
            </a:extLst>
          </p:cNvPr>
          <p:cNvGrpSpPr/>
          <p:nvPr/>
        </p:nvGrpSpPr>
        <p:grpSpPr>
          <a:xfrm>
            <a:off x="1785949" y="2099984"/>
            <a:ext cx="5969914" cy="2989215"/>
            <a:chOff x="1785949" y="2099984"/>
            <a:chExt cx="5969914" cy="298921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8FA6FC8E-2F20-52D0-0CCC-2111953A077C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E28FC55-400B-3C5C-4C00-D78CB8073F5C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744215D-8BE9-7AFE-6EC4-8A8D819A075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17" name="Flowchart: Manual Operation 16">
                  <a:extLst>
                    <a:ext uri="{FF2B5EF4-FFF2-40B4-BE49-F238E27FC236}">
                      <a16:creationId xmlns:a16="http://schemas.microsoft.com/office/drawing/2014/main" id="{07FAA344-C6D9-5E0F-D913-129DD6558CD7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256ED9D-63AC-8CE6-CE6D-B92C0ED47B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8306027-AA5E-6236-1AAE-735EA8BC75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B8D294E-9B0D-762E-3244-7116B26285C6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E9821D9-EF69-2460-B063-780D7EB54CC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7" name="Flowchart: Manual Operation 36">
                <a:extLst>
                  <a:ext uri="{FF2B5EF4-FFF2-40B4-BE49-F238E27FC236}">
                    <a16:creationId xmlns:a16="http://schemas.microsoft.com/office/drawing/2014/main" id="{BFC01008-2D24-34A9-862B-6E62A0F24585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AC87705-EB09-69F4-FFBA-AEC3AB0DF415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862B336-DDF2-2DCC-AFC9-A6282577171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3" name="Flowchart: Manual Operation 42">
                <a:extLst>
                  <a:ext uri="{FF2B5EF4-FFF2-40B4-BE49-F238E27FC236}">
                    <a16:creationId xmlns:a16="http://schemas.microsoft.com/office/drawing/2014/main" id="{0F02DA18-FAD9-EAC2-F376-DB14E306BE2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E849353-5E6E-0F5F-E1FC-EA4B3B79FB2D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C4800F9-9B56-F9DB-E87B-39489F6CEA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Flowchart: Manual Operation 60">
                <a:extLst>
                  <a:ext uri="{FF2B5EF4-FFF2-40B4-BE49-F238E27FC236}">
                    <a16:creationId xmlns:a16="http://schemas.microsoft.com/office/drawing/2014/main" id="{D10CB7CD-6A36-F00A-E5BF-8C12818283C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2E3C714-DC95-35CF-A240-33098FADAB76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F192110-8960-870D-CDB9-32BD03125B9B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0" name="Flowchart: Manual Operation 69">
                <a:extLst>
                  <a:ext uri="{FF2B5EF4-FFF2-40B4-BE49-F238E27FC236}">
                    <a16:creationId xmlns:a16="http://schemas.microsoft.com/office/drawing/2014/main" id="{3F110E7A-96F4-3033-BB62-030B31FE60A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F72F1E8-66FB-03E9-E951-A55112369A1A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25EDEE8-FD70-CC70-EEFE-8547DD6EBEE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3" name="Flowchart: Manual Operation 72">
                <a:extLst>
                  <a:ext uri="{FF2B5EF4-FFF2-40B4-BE49-F238E27FC236}">
                    <a16:creationId xmlns:a16="http://schemas.microsoft.com/office/drawing/2014/main" id="{BB581FC7-7E32-0337-1F1F-370880FF55B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BC10D69-A562-3C51-E61E-7EAB26CF91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1E9BB06-556F-5363-FC50-B4ABC240279A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F65CE94-5996-1556-E26C-7AA5F226C557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542CAC9-08F7-C9F5-A43E-65A68167B299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95C6E9-5313-9681-E45B-8D5679805A64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F8B61C6-22FE-3E54-D766-ED900F5A5D98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A926C40-5311-C9CA-E3F3-4323AB7C99B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1" name="Flowchart: Manual Operation 50">
                <a:extLst>
                  <a:ext uri="{FF2B5EF4-FFF2-40B4-BE49-F238E27FC236}">
                    <a16:creationId xmlns:a16="http://schemas.microsoft.com/office/drawing/2014/main" id="{08BF67E3-012B-1709-7514-67A6B0E67EC7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47AC923-9C79-0E23-E550-6F44B9EE51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2F4410D-A4EB-262A-B5C8-B7E3E265E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57C12A8-4551-A55D-B24D-8711A0997BF8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5BC3C820-FC52-8682-4E62-ADF898807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82AB66-EBB7-5A23-7C43-A4B86A2009EC}"/>
              </a:ext>
            </a:extLst>
          </p:cNvPr>
          <p:cNvSpPr/>
          <p:nvPr/>
        </p:nvSpPr>
        <p:spPr>
          <a:xfrm>
            <a:off x="7920265" y="1549061"/>
            <a:ext cx="3811981" cy="9411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Deploying MRS in hazardous environments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9FD9AA-24B1-4B22-D2EB-F88B67F5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88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9FFE1A5-D618-5945-8F14-9D5872786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FCC3383-44B9-F948-9223-A8E49D58BCFA}"/>
              </a:ext>
            </a:extLst>
          </p:cNvPr>
          <p:cNvGrpSpPr/>
          <p:nvPr/>
        </p:nvGrpSpPr>
        <p:grpSpPr>
          <a:xfrm>
            <a:off x="1109015" y="5560512"/>
            <a:ext cx="2165979" cy="704432"/>
            <a:chOff x="6183020" y="2325378"/>
            <a:chExt cx="2165979" cy="70443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E074E3-B5EE-358E-5FE0-715ECD1C6DDE}"/>
                </a:ext>
              </a:extLst>
            </p:cNvPr>
            <p:cNvSpPr/>
            <p:nvPr/>
          </p:nvSpPr>
          <p:spPr>
            <a:xfrm>
              <a:off x="6321642" y="2352556"/>
              <a:ext cx="2027357" cy="51246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Mothership</a:t>
              </a:r>
            </a:p>
          </p:txBody>
        </p:sp>
        <p:sp>
          <p:nvSpPr>
            <p:cNvPr id="3" name="Flowchart: Manual Operation 2">
              <a:extLst>
                <a:ext uri="{FF2B5EF4-FFF2-40B4-BE49-F238E27FC236}">
                  <a16:creationId xmlns:a16="http://schemas.microsoft.com/office/drawing/2014/main" id="{CAFE9EE2-D259-1EE1-A5EE-EFBB8ECE2F17}"/>
                </a:ext>
              </a:extLst>
            </p:cNvPr>
            <p:cNvSpPr/>
            <p:nvPr/>
          </p:nvSpPr>
          <p:spPr>
            <a:xfrm rot="5400000">
              <a:off x="6025237" y="2483161"/>
              <a:ext cx="566820" cy="251253"/>
            </a:xfrm>
            <a:prstGeom prst="flowChartManualOperati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10C1FE9-7B16-ADCC-8937-F563E7424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0173" y="2788674"/>
              <a:ext cx="288192" cy="24113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BE6694E-5923-D22A-59CA-54ED80866015}"/>
                </a:ext>
              </a:extLst>
            </p:cNvPr>
            <p:cNvCxnSpPr>
              <a:cxnSpLocks/>
            </p:cNvCxnSpPr>
            <p:nvPr/>
          </p:nvCxnSpPr>
          <p:spPr>
            <a:xfrm>
              <a:off x="7617447" y="2788674"/>
              <a:ext cx="288192" cy="24113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72AB50-258F-9DB1-A1A5-7D28F07A7F1C}"/>
              </a:ext>
            </a:extLst>
          </p:cNvPr>
          <p:cNvGrpSpPr/>
          <p:nvPr/>
        </p:nvGrpSpPr>
        <p:grpSpPr>
          <a:xfrm>
            <a:off x="3630683" y="1812024"/>
            <a:ext cx="6311776" cy="3998295"/>
            <a:chOff x="3191771" y="1321394"/>
            <a:chExt cx="6311776" cy="39982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E4F00E-3093-815B-33E2-72E6D126AA5C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30CF33-5CA3-6E51-C38A-8AFDBAA589D6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8E0F9A-B0E3-57D5-2070-C31D4A79083E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6196067-658A-ABFE-7F79-253EF853670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Flowchart: Manual Operation 15">
                <a:extLst>
                  <a:ext uri="{FF2B5EF4-FFF2-40B4-BE49-F238E27FC236}">
                    <a16:creationId xmlns:a16="http://schemas.microsoft.com/office/drawing/2014/main" id="{ED0A68B2-6227-C137-8BA5-763B85B021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8AA0DA-1BAF-A729-7A33-2912AF2765B8}"/>
              </a:ext>
            </a:extLst>
          </p:cNvPr>
          <p:cNvGrpSpPr/>
          <p:nvPr/>
        </p:nvGrpSpPr>
        <p:grpSpPr>
          <a:xfrm>
            <a:off x="2082899" y="1129927"/>
            <a:ext cx="3426724" cy="4285196"/>
            <a:chOff x="1632839" y="656930"/>
            <a:chExt cx="3426724" cy="42851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A0F7E4-0882-9FC0-9EF7-F66B8A8BE77E}"/>
                </a:ext>
              </a:extLst>
            </p:cNvPr>
            <p:cNvSpPr/>
            <p:nvPr/>
          </p:nvSpPr>
          <p:spPr>
            <a:xfrm>
              <a:off x="2452139" y="656930"/>
              <a:ext cx="534784" cy="534784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D0B6C1-12BE-E6B6-EB78-B010F7859099}"/>
                </a:ext>
              </a:extLst>
            </p:cNvPr>
            <p:cNvSpPr/>
            <p:nvPr/>
          </p:nvSpPr>
          <p:spPr>
            <a:xfrm>
              <a:off x="4524779" y="1952330"/>
              <a:ext cx="534784" cy="534784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2C650C-6142-9772-773D-A05BCF492727}"/>
                </a:ext>
              </a:extLst>
            </p:cNvPr>
            <p:cNvSpPr/>
            <p:nvPr/>
          </p:nvSpPr>
          <p:spPr>
            <a:xfrm>
              <a:off x="1632839" y="2219722"/>
              <a:ext cx="534784" cy="534784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F7427CC-C94A-E3AD-5567-92D1867924FB}"/>
                </a:ext>
              </a:extLst>
            </p:cNvPr>
            <p:cNvGrpSpPr/>
            <p:nvPr/>
          </p:nvGrpSpPr>
          <p:grpSpPr>
            <a:xfrm rot="19666253">
              <a:off x="2451167" y="4819127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2B50A42-4D25-DDD9-D5E6-70524CED2F3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Flowchart: Manual Operation 18">
                <a:extLst>
                  <a:ext uri="{FF2B5EF4-FFF2-40B4-BE49-F238E27FC236}">
                    <a16:creationId xmlns:a16="http://schemas.microsoft.com/office/drawing/2014/main" id="{7E97879D-A863-6F61-D686-F76F8BD2E0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5853A5-BF20-4B50-1756-60FF43858527}"/>
              </a:ext>
            </a:extLst>
          </p:cNvPr>
          <p:cNvGrpSpPr/>
          <p:nvPr/>
        </p:nvGrpSpPr>
        <p:grpSpPr>
          <a:xfrm>
            <a:off x="2082899" y="1129927"/>
            <a:ext cx="3426724" cy="4285196"/>
            <a:chOff x="1632839" y="656930"/>
            <a:chExt cx="3426724" cy="428519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C8AA3D-1412-EC6D-FAC8-3F610D6831E0}"/>
                </a:ext>
              </a:extLst>
            </p:cNvPr>
            <p:cNvSpPr/>
            <p:nvPr/>
          </p:nvSpPr>
          <p:spPr>
            <a:xfrm>
              <a:off x="2452139" y="656930"/>
              <a:ext cx="534784" cy="534784"/>
            </a:xfrm>
            <a:prstGeom prst="ellipse">
              <a:avLst/>
            </a:prstGeom>
            <a:solidFill>
              <a:srgbClr val="FF9F9A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EA242D7-C757-2F0C-D7FF-32F110FEFBBC}"/>
                </a:ext>
              </a:extLst>
            </p:cNvPr>
            <p:cNvSpPr/>
            <p:nvPr/>
          </p:nvSpPr>
          <p:spPr>
            <a:xfrm>
              <a:off x="4524779" y="1952330"/>
              <a:ext cx="534784" cy="534784"/>
            </a:xfrm>
            <a:prstGeom prst="ellipse">
              <a:avLst/>
            </a:prstGeom>
            <a:solidFill>
              <a:srgbClr val="FF9F9A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0EC93D-A3CE-6CEE-1CD4-C9F9ACD377A8}"/>
                </a:ext>
              </a:extLst>
            </p:cNvPr>
            <p:cNvSpPr/>
            <p:nvPr/>
          </p:nvSpPr>
          <p:spPr>
            <a:xfrm>
              <a:off x="1632839" y="2219722"/>
              <a:ext cx="534784" cy="534784"/>
            </a:xfrm>
            <a:prstGeom prst="ellipse">
              <a:avLst/>
            </a:prstGeom>
            <a:solidFill>
              <a:srgbClr val="FF9F9A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34FC285-ADBA-20BB-4A65-B413835CC075}"/>
                </a:ext>
              </a:extLst>
            </p:cNvPr>
            <p:cNvGrpSpPr/>
            <p:nvPr/>
          </p:nvGrpSpPr>
          <p:grpSpPr>
            <a:xfrm rot="19666253">
              <a:off x="2451167" y="4819127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665947D-D4A9-6DA5-E3D5-E4969DB4ECC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2070490D-B061-E414-105E-03DCC9455E2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813F0B-621F-D532-9E08-79C218FCAF29}"/>
              </a:ext>
            </a:extLst>
          </p:cNvPr>
          <p:cNvGrpSpPr/>
          <p:nvPr/>
        </p:nvGrpSpPr>
        <p:grpSpPr>
          <a:xfrm>
            <a:off x="3630683" y="1807800"/>
            <a:ext cx="6311776" cy="3998295"/>
            <a:chOff x="3191771" y="1321394"/>
            <a:chExt cx="6311776" cy="399829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1C43E7-C2B7-BA04-A7FE-BF7356E47434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9F9A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42272F-7ADF-1F69-1ABC-FEA25CA9106A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9F9A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3E43CC-C416-CC31-2D1C-A4212FBEE3DD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B1F5935-C003-59A7-8E67-6A02B3C1615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Flowchart: Manual Operation 45">
                <a:extLst>
                  <a:ext uri="{FF2B5EF4-FFF2-40B4-BE49-F238E27FC236}">
                    <a16:creationId xmlns:a16="http://schemas.microsoft.com/office/drawing/2014/main" id="{E1F2A31B-8264-8FF7-C551-F0F1DD18BD5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DA53C9-92C2-C62B-4F74-A52297FA4D5F}"/>
              </a:ext>
            </a:extLst>
          </p:cNvPr>
          <p:cNvGrpSpPr/>
          <p:nvPr/>
        </p:nvGrpSpPr>
        <p:grpSpPr>
          <a:xfrm>
            <a:off x="2350291" y="1586394"/>
            <a:ext cx="7330670" cy="4246880"/>
            <a:chOff x="1911379" y="1095764"/>
            <a:chExt cx="7330670" cy="424688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ABAFE69-414E-AF52-E7E6-AB7032080614}"/>
                </a:ext>
              </a:extLst>
            </p:cNvPr>
            <p:cNvGrpSpPr/>
            <p:nvPr/>
          </p:nvGrpSpPr>
          <p:grpSpPr>
            <a:xfrm>
              <a:off x="3535478" y="1779993"/>
              <a:ext cx="5706571" cy="3562651"/>
              <a:chOff x="3535478" y="1779993"/>
              <a:chExt cx="5706571" cy="356265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48F4673-0755-C454-F8F8-10504B5D2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19949" y="4882758"/>
                <a:ext cx="4120268" cy="45988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C38666B-C917-6687-92D8-DA7071994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6684" y="1858310"/>
                <a:ext cx="1045365" cy="283537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49A209A-FD10-6803-3386-07310C674D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5478" y="1779993"/>
                <a:ext cx="5517496" cy="340755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91A0D38-2A70-358A-7ECB-2C8D419063F3}"/>
                </a:ext>
              </a:extLst>
            </p:cNvPr>
            <p:cNvGrpSpPr/>
            <p:nvPr/>
          </p:nvGrpSpPr>
          <p:grpSpPr>
            <a:xfrm>
              <a:off x="1911379" y="1095764"/>
              <a:ext cx="2702865" cy="3650347"/>
              <a:chOff x="1911379" y="1095764"/>
              <a:chExt cx="2702865" cy="3650347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A6B3C6E-29AD-34EF-2174-39EC6A0820CB}"/>
                  </a:ext>
                </a:extLst>
              </p:cNvPr>
              <p:cNvCxnSpPr>
                <a:stCxn id="38" idx="6"/>
                <a:endCxn id="35" idx="3"/>
              </p:cNvCxnSpPr>
              <p:nvPr/>
            </p:nvCxnSpPr>
            <p:spPr>
              <a:xfrm flipV="1">
                <a:off x="2866879" y="2391164"/>
                <a:ext cx="1747365" cy="2354947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CE39C59-5AF7-9AD3-E04A-231588767611}"/>
                  </a:ext>
                </a:extLst>
              </p:cNvPr>
              <p:cNvCxnSpPr>
                <a:stCxn id="35" idx="1"/>
                <a:endCxn id="34" idx="5"/>
              </p:cNvCxnSpPr>
              <p:nvPr/>
            </p:nvCxnSpPr>
            <p:spPr>
              <a:xfrm flipH="1" flipV="1">
                <a:off x="2919754" y="1095764"/>
                <a:ext cx="1694490" cy="917250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98301EA-2A6A-E4DC-0AC1-ACC5FB65DBEB}"/>
                  </a:ext>
                </a:extLst>
              </p:cNvPr>
              <p:cNvCxnSpPr>
                <a:cxnSpLocks/>
                <a:stCxn id="34" idx="3"/>
                <a:endCxn id="36" idx="0"/>
              </p:cNvCxnSpPr>
              <p:nvPr/>
            </p:nvCxnSpPr>
            <p:spPr>
              <a:xfrm flipH="1">
                <a:off x="1911379" y="1095764"/>
                <a:ext cx="630225" cy="1106325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91FE426-6F07-D08C-DA52-32FAEF977C4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1911379" y="2736873"/>
                <a:ext cx="612410" cy="2009238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A930640-0CD9-D8B4-F10B-5F92B4F6507B}"/>
              </a:ext>
            </a:extLst>
          </p:cNvPr>
          <p:cNvGrpSpPr/>
          <p:nvPr/>
        </p:nvGrpSpPr>
        <p:grpSpPr>
          <a:xfrm>
            <a:off x="2198822" y="1596705"/>
            <a:ext cx="6971558" cy="3892611"/>
            <a:chOff x="1759910" y="1106075"/>
            <a:chExt cx="6971558" cy="389261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E1E325-5640-4136-95CA-C0B10888B2F7}"/>
                </a:ext>
              </a:extLst>
            </p:cNvPr>
            <p:cNvSpPr txBox="1"/>
            <p:nvPr/>
          </p:nvSpPr>
          <p:spPr>
            <a:xfrm>
              <a:off x="6129551" y="2896928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31102E-89D9-B3F9-5572-43FA63A70990}"/>
                </a:ext>
              </a:extLst>
            </p:cNvPr>
            <p:cNvSpPr txBox="1"/>
            <p:nvPr/>
          </p:nvSpPr>
          <p:spPr>
            <a:xfrm>
              <a:off x="6146230" y="4475466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2B638D-D815-1565-EEF6-73111BFAA956}"/>
                </a:ext>
              </a:extLst>
            </p:cNvPr>
            <p:cNvSpPr txBox="1"/>
            <p:nvPr/>
          </p:nvSpPr>
          <p:spPr>
            <a:xfrm>
              <a:off x="8196684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3B9FE8-6EF9-038B-80B7-C92EB278BEF0}"/>
                </a:ext>
              </a:extLst>
            </p:cNvPr>
            <p:cNvSpPr txBox="1"/>
            <p:nvPr/>
          </p:nvSpPr>
          <p:spPr>
            <a:xfrm>
              <a:off x="3634940" y="1106075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2FC400-11F0-9F2E-2D92-1D27080F7756}"/>
                </a:ext>
              </a:extLst>
            </p:cNvPr>
            <p:cNvSpPr txBox="1"/>
            <p:nvPr/>
          </p:nvSpPr>
          <p:spPr>
            <a:xfrm>
              <a:off x="1759910" y="121683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B1D291-1062-097F-A109-1AB217D0E08F}"/>
                </a:ext>
              </a:extLst>
            </p:cNvPr>
            <p:cNvSpPr txBox="1"/>
            <p:nvPr/>
          </p:nvSpPr>
          <p:spPr>
            <a:xfrm>
              <a:off x="3423936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132B301-9825-5647-1965-11C6BE173726}"/>
                </a:ext>
              </a:extLst>
            </p:cNvPr>
            <p:cNvSpPr txBox="1"/>
            <p:nvPr/>
          </p:nvSpPr>
          <p:spPr>
            <a:xfrm>
              <a:off x="2036845" y="319565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343F34A-6080-1CFF-8C1F-5D9AA45A3C91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Stochastic Multiagent Orienteering Problem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C4758C8-03A8-E857-B54A-60B9A42AB6A0}"/>
              </a:ext>
            </a:extLst>
          </p:cNvPr>
          <p:cNvSpPr/>
          <p:nvPr/>
        </p:nvSpPr>
        <p:spPr>
          <a:xfrm>
            <a:off x="10669777" y="3652079"/>
            <a:ext cx="534784" cy="534784"/>
          </a:xfrm>
          <a:prstGeom prst="ellipse">
            <a:avLst/>
          </a:prstGeom>
          <a:solidFill>
            <a:srgbClr val="FF9F9A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2F02ED60-2C65-7F4B-0709-1443A691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7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34D64B-0D25-B734-FE65-9C771146F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CE7D2F6B-2F73-4B33-5605-05CB945E9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B9B1E1F-89ED-78B3-34D6-1D33F26135FF}"/>
              </a:ext>
            </a:extLst>
          </p:cNvPr>
          <p:cNvGrpSpPr/>
          <p:nvPr/>
        </p:nvGrpSpPr>
        <p:grpSpPr>
          <a:xfrm>
            <a:off x="6183020" y="1700794"/>
            <a:ext cx="5969914" cy="2989215"/>
            <a:chOff x="1785949" y="2099984"/>
            <a:chExt cx="5969914" cy="29892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33C260C-B835-1F4D-2DB6-72B7169DEA07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271EA7B-D3B3-9D13-0E85-147380A0D308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8032CC9-3A18-D6B1-D989-726093D5A9B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35" name="Flowchart: Manual Operation 34">
                  <a:extLst>
                    <a:ext uri="{FF2B5EF4-FFF2-40B4-BE49-F238E27FC236}">
                      <a16:creationId xmlns:a16="http://schemas.microsoft.com/office/drawing/2014/main" id="{5A5BE26A-C43A-E145-4F7B-945AFD23D21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23ECC3D-A419-0A9A-8600-1BC374B84C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0B4AE73-EF78-90F0-8523-D356B8E5FC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AB04AE-0D6D-2833-024B-D643132E5A95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DC47C6F-671C-DD74-06BB-26BB805116C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0" name="Flowchart: Manual Operation 29">
                <a:extLst>
                  <a:ext uri="{FF2B5EF4-FFF2-40B4-BE49-F238E27FC236}">
                    <a16:creationId xmlns:a16="http://schemas.microsoft.com/office/drawing/2014/main" id="{3C0B9955-7EFD-9897-6608-B216FBD96E24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E3B945C-4214-62CE-81F3-775F7ED439A0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550F237-51D1-EC40-4F11-E18839B4A4E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8" name="Flowchart: Manual Operation 27">
                <a:extLst>
                  <a:ext uri="{FF2B5EF4-FFF2-40B4-BE49-F238E27FC236}">
                    <a16:creationId xmlns:a16="http://schemas.microsoft.com/office/drawing/2014/main" id="{7CB85EA9-5BDA-6856-837D-5F313B444A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6B076CA-53D0-E96B-1768-6731BF036E46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AF623DC-F7A3-AC7D-17DD-6A775BEF476F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6" name="Flowchart: Manual Operation 25">
                <a:extLst>
                  <a:ext uri="{FF2B5EF4-FFF2-40B4-BE49-F238E27FC236}">
                    <a16:creationId xmlns:a16="http://schemas.microsoft.com/office/drawing/2014/main" id="{EBD2EC7E-CDD8-7B20-6954-4F6484F57B2F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29410F-C3A6-A34E-1E61-DC30AF12B0D7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9F05C93-CEC0-CF7A-D3E9-5E51D20ECF6D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4" name="Flowchart: Manual Operation 23">
                <a:extLst>
                  <a:ext uri="{FF2B5EF4-FFF2-40B4-BE49-F238E27FC236}">
                    <a16:creationId xmlns:a16="http://schemas.microsoft.com/office/drawing/2014/main" id="{3C36BADF-1420-DBE5-3140-389E6723EE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E2AD0C-B73C-7B4C-1565-A5002D9A42A1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578D106-0C90-52E8-71D7-AA6D1745B84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2" name="Flowchart: Manual Operation 21">
                <a:extLst>
                  <a:ext uri="{FF2B5EF4-FFF2-40B4-BE49-F238E27FC236}">
                    <a16:creationId xmlns:a16="http://schemas.microsoft.com/office/drawing/2014/main" id="{A37BAD75-A8F1-24D6-7AAA-CCCCE02A42FC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5C29F8F-497A-6402-9EB2-AF674F6F2A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478F8F5-C0F1-B5AF-EC9A-2226306373BE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2AEDE-8A14-2CB9-D256-275270E7C8A6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130CC73-D84D-1465-A3A2-FB3A9F436E3E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1529A5-FEAD-23AF-FDA3-49349947FAB1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F7B476-0E6B-B105-3CC5-53EFDFF3A66F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945A5C1-591D-D778-572D-37BA9DD465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0" name="Flowchart: Manual Operation 19">
                <a:extLst>
                  <a:ext uri="{FF2B5EF4-FFF2-40B4-BE49-F238E27FC236}">
                    <a16:creationId xmlns:a16="http://schemas.microsoft.com/office/drawing/2014/main" id="{B1108F84-9AE0-28B8-7AFE-F5C9072A6CF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0061DB0-F88E-C926-8E83-7A5BC46796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42B1F4E-AC7F-A969-0D0B-36BB3DF066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4E6BDC2-7520-22FF-B6D4-41038ABDFE06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3A26E2-4BD4-F980-35CE-6DA98F646EB0}"/>
              </a:ext>
            </a:extLst>
          </p:cNvPr>
          <p:cNvGrpSpPr/>
          <p:nvPr/>
        </p:nvGrpSpPr>
        <p:grpSpPr>
          <a:xfrm>
            <a:off x="8668697" y="1644448"/>
            <a:ext cx="3384502" cy="3097452"/>
            <a:chOff x="5596720" y="1878046"/>
            <a:chExt cx="3384502" cy="309745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299425D-4AEA-FD81-6201-4287649B58EF}"/>
                </a:ext>
              </a:extLst>
            </p:cNvPr>
            <p:cNvGrpSpPr/>
            <p:nvPr/>
          </p:nvGrpSpPr>
          <p:grpSpPr>
            <a:xfrm>
              <a:off x="5596720" y="1878046"/>
              <a:ext cx="3384502" cy="3097452"/>
              <a:chOff x="5474511" y="1963770"/>
              <a:chExt cx="3384502" cy="309745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40DD83F-6237-1510-AFA0-496AA8056400}"/>
                  </a:ext>
                </a:extLst>
              </p:cNvPr>
              <p:cNvGrpSpPr/>
              <p:nvPr/>
            </p:nvGrpSpPr>
            <p:grpSpPr>
              <a:xfrm>
                <a:off x="5474511" y="1963770"/>
                <a:ext cx="1432057" cy="2618744"/>
                <a:chOff x="5617946" y="1868146"/>
                <a:chExt cx="1432057" cy="2618744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A2C4506-7B51-1600-065E-4509A21DF45F}"/>
                    </a:ext>
                  </a:extLst>
                </p:cNvPr>
                <p:cNvSpPr/>
                <p:nvPr/>
              </p:nvSpPr>
              <p:spPr>
                <a:xfrm>
                  <a:off x="6791084" y="1868146"/>
                  <a:ext cx="258919" cy="258919"/>
                </a:xfrm>
                <a:prstGeom prst="ellipse">
                  <a:avLst/>
                </a:prstGeom>
                <a:solidFill>
                  <a:schemeClr val="accent5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A0273F17-A29B-D9B9-5E1D-9D8BD1614E54}"/>
                    </a:ext>
                  </a:extLst>
                </p:cNvPr>
                <p:cNvSpPr/>
                <p:nvPr/>
              </p:nvSpPr>
              <p:spPr>
                <a:xfrm>
                  <a:off x="5940241" y="3097923"/>
                  <a:ext cx="258919" cy="258919"/>
                </a:xfrm>
                <a:prstGeom prst="ellipse">
                  <a:avLst/>
                </a:prstGeom>
                <a:solidFill>
                  <a:schemeClr val="accent5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A007CB1E-7F90-233B-F624-AEF2121DF51E}"/>
                    </a:ext>
                  </a:extLst>
                </p:cNvPr>
                <p:cNvSpPr/>
                <p:nvPr/>
              </p:nvSpPr>
              <p:spPr>
                <a:xfrm>
                  <a:off x="5617946" y="4227971"/>
                  <a:ext cx="258919" cy="258919"/>
                </a:xfrm>
                <a:prstGeom prst="ellipse">
                  <a:avLst/>
                </a:prstGeom>
                <a:solidFill>
                  <a:schemeClr val="accent5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08A546C-BC64-AC95-9EF1-85075B0C8AE4}"/>
                  </a:ext>
                </a:extLst>
              </p:cNvPr>
              <p:cNvSpPr/>
              <p:nvPr/>
            </p:nvSpPr>
            <p:spPr>
              <a:xfrm>
                <a:off x="7476514" y="3427022"/>
                <a:ext cx="258919" cy="258919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779DA1E-BD8F-00F6-0E3D-D5B9A0D3299D}"/>
                  </a:ext>
                </a:extLst>
              </p:cNvPr>
              <p:cNvSpPr/>
              <p:nvPr/>
            </p:nvSpPr>
            <p:spPr>
              <a:xfrm>
                <a:off x="7429772" y="4802303"/>
                <a:ext cx="258919" cy="258919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A22F074-DFB5-2670-D4AF-3D0C00614D94}"/>
                  </a:ext>
                </a:extLst>
              </p:cNvPr>
              <p:cNvSpPr/>
              <p:nvPr/>
            </p:nvSpPr>
            <p:spPr>
              <a:xfrm>
                <a:off x="8600094" y="3794747"/>
                <a:ext cx="258919" cy="258919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AD1F6C6-5FE1-DC7D-9BF8-A457D54E3431}"/>
                </a:ext>
              </a:extLst>
            </p:cNvPr>
            <p:cNvCxnSpPr>
              <a:cxnSpLocks/>
            </p:cNvCxnSpPr>
            <p:nvPr/>
          </p:nvCxnSpPr>
          <p:spPr>
            <a:xfrm>
              <a:off x="6259037" y="3303085"/>
              <a:ext cx="1292944" cy="21117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6EBD789-317F-CBE8-53E6-9DF12068C052}"/>
                </a:ext>
              </a:extLst>
            </p:cNvPr>
            <p:cNvCxnSpPr>
              <a:cxnSpLocks/>
            </p:cNvCxnSpPr>
            <p:nvPr/>
          </p:nvCxnSpPr>
          <p:spPr>
            <a:xfrm>
              <a:off x="5899580" y="4434169"/>
              <a:ext cx="1535570" cy="472103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F473AF1-31C1-A6D5-6797-35CD3015B40F}"/>
                </a:ext>
              </a:extLst>
            </p:cNvPr>
            <p:cNvCxnSpPr>
              <a:cxnSpLocks/>
            </p:cNvCxnSpPr>
            <p:nvPr/>
          </p:nvCxnSpPr>
          <p:spPr>
            <a:xfrm>
              <a:off x="7665926" y="3621809"/>
              <a:ext cx="0" cy="104583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FD91D6D-B881-CC39-3FFE-914997E018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8695" y="3888868"/>
              <a:ext cx="908417" cy="827711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FD8BB1A-81B2-767D-278A-79BD42F15FAB}"/>
                </a:ext>
              </a:extLst>
            </p:cNvPr>
            <p:cNvCxnSpPr>
              <a:cxnSpLocks/>
            </p:cNvCxnSpPr>
            <p:nvPr/>
          </p:nvCxnSpPr>
          <p:spPr>
            <a:xfrm>
              <a:off x="7899940" y="3489861"/>
              <a:ext cx="756083" cy="255231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3827946-DB8F-880F-6F8D-24258EEDBD71}"/>
              </a:ext>
            </a:extLst>
          </p:cNvPr>
          <p:cNvGrpSpPr/>
          <p:nvPr/>
        </p:nvGrpSpPr>
        <p:grpSpPr>
          <a:xfrm>
            <a:off x="138803" y="1788496"/>
            <a:ext cx="5969914" cy="2989215"/>
            <a:chOff x="1785949" y="2099984"/>
            <a:chExt cx="5969914" cy="298921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EC6E1BE-449E-4973-F649-594A9F1C9A8D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9F223C4A-0EBD-62A6-34EC-3B1470A90BC6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7B6953EE-BCC7-8C5B-E452-38212F67ADB9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86" name="Flowchart: Manual Operation 85">
                  <a:extLst>
                    <a:ext uri="{FF2B5EF4-FFF2-40B4-BE49-F238E27FC236}">
                      <a16:creationId xmlns:a16="http://schemas.microsoft.com/office/drawing/2014/main" id="{7879706D-0C0B-3A11-A14E-C41F04F1000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154C7A2-861C-DD9E-2C58-844E818437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04C5FA8-33B8-184C-8D80-7B33439E6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BDBCF96-67E9-5E45-A3E3-175702419B5F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8D3AB79-7742-AE62-ED97-641EA5E21A0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1" name="Flowchart: Manual Operation 80">
                <a:extLst>
                  <a:ext uri="{FF2B5EF4-FFF2-40B4-BE49-F238E27FC236}">
                    <a16:creationId xmlns:a16="http://schemas.microsoft.com/office/drawing/2014/main" id="{50CE5B48-CFC2-FA8F-CAE2-7800CFB96F0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EA1F1AA-2F15-BDCF-9577-CD30ED8E31D1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983B13D-8926-E884-E961-485E93B22CD8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9" name="Flowchart: Manual Operation 78">
                <a:extLst>
                  <a:ext uri="{FF2B5EF4-FFF2-40B4-BE49-F238E27FC236}">
                    <a16:creationId xmlns:a16="http://schemas.microsoft.com/office/drawing/2014/main" id="{4FA7C46C-8DA7-B159-FCF1-711928F208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B6B4067-A314-4212-8E52-E79C1EF98E7A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53AC6A73-8BAE-8A66-6B4E-ED991F85038F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7" name="Flowchart: Manual Operation 76">
                <a:extLst>
                  <a:ext uri="{FF2B5EF4-FFF2-40B4-BE49-F238E27FC236}">
                    <a16:creationId xmlns:a16="http://schemas.microsoft.com/office/drawing/2014/main" id="{24D4A5E5-CE00-8E88-BBD7-B466D8F9F48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44C16CD-E18E-3531-2BBD-2D18B67B65CE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34D8260-D214-BD21-44B7-73EDFCCF302B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5" name="Flowchart: Manual Operation 74">
                <a:extLst>
                  <a:ext uri="{FF2B5EF4-FFF2-40B4-BE49-F238E27FC236}">
                    <a16:creationId xmlns:a16="http://schemas.microsoft.com/office/drawing/2014/main" id="{18F07C02-1DE4-EB43-3B13-F999EFA3BC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30B925D-E2A0-DC44-32EE-CA76735BF076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1873699-128C-1C49-6B31-4438B71B7DB6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3" name="Flowchart: Manual Operation 72">
                <a:extLst>
                  <a:ext uri="{FF2B5EF4-FFF2-40B4-BE49-F238E27FC236}">
                    <a16:creationId xmlns:a16="http://schemas.microsoft.com/office/drawing/2014/main" id="{A9164BCF-9822-D40A-21C9-E1ABCCF1163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0A8F64F-7F27-F3F5-DA64-68A0EA3A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5E19944-BDAB-67F9-DE6C-10CEF85E5C53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F46D5AC-71FB-D5B6-341C-AD72C3E698EE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91C1404-10A5-0209-FB04-F6BEC2E83B09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8FE4120-ECB6-00EC-FB39-380ACFAA8CC3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6FDA6F5-D0D5-B341-8A9D-6089701782A0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AC44EA3-B090-D086-0FCB-99D4EDA490E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1" name="Flowchart: Manual Operation 70">
                <a:extLst>
                  <a:ext uri="{FF2B5EF4-FFF2-40B4-BE49-F238E27FC236}">
                    <a16:creationId xmlns:a16="http://schemas.microsoft.com/office/drawing/2014/main" id="{BA23E059-167A-FE18-E6E1-AD74F50B49A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276AFFA-60B9-6079-C76E-0DBAE279F1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E54F709-E934-B230-71D4-C3C3A41CA6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BFBA052-7437-446A-0CBF-6F3C1416D814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A1EDBCD-FCDC-5900-6854-3A82BFD3C3D6}"/>
              </a:ext>
            </a:extLst>
          </p:cNvPr>
          <p:cNvGrpSpPr/>
          <p:nvPr/>
        </p:nvGrpSpPr>
        <p:grpSpPr>
          <a:xfrm>
            <a:off x="963348" y="1732150"/>
            <a:ext cx="5045634" cy="3097452"/>
            <a:chOff x="3813379" y="1963770"/>
            <a:chExt cx="5045634" cy="309745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1BA3B6C-A7EE-A1C6-D29D-B4DC8CB7D74C}"/>
                </a:ext>
              </a:extLst>
            </p:cNvPr>
            <p:cNvGrpSpPr/>
            <p:nvPr/>
          </p:nvGrpSpPr>
          <p:grpSpPr>
            <a:xfrm>
              <a:off x="3813379" y="1963770"/>
              <a:ext cx="3093189" cy="2618744"/>
              <a:chOff x="3956814" y="1868146"/>
              <a:chExt cx="3093189" cy="2618744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E97F48E-12F4-04C4-67E5-C17377CF9426}"/>
                  </a:ext>
                </a:extLst>
              </p:cNvPr>
              <p:cNvSpPr/>
              <p:nvPr/>
            </p:nvSpPr>
            <p:spPr>
              <a:xfrm>
                <a:off x="3956814" y="2530601"/>
                <a:ext cx="601489" cy="60148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668B6C6-7FB6-872F-20F4-48916A60B7D0}"/>
                  </a:ext>
                </a:extLst>
              </p:cNvPr>
              <p:cNvSpPr/>
              <p:nvPr/>
            </p:nvSpPr>
            <p:spPr>
              <a:xfrm>
                <a:off x="6791084" y="1868146"/>
                <a:ext cx="258919" cy="25891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BFDAC59-EB39-0945-2895-563F3F653CB6}"/>
                  </a:ext>
                </a:extLst>
              </p:cNvPr>
              <p:cNvSpPr/>
              <p:nvPr/>
            </p:nvSpPr>
            <p:spPr>
              <a:xfrm>
                <a:off x="5940241" y="3097923"/>
                <a:ext cx="258919" cy="25891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96C4A26-BAB1-CA48-BA51-ECB426B8C898}"/>
                  </a:ext>
                </a:extLst>
              </p:cNvPr>
              <p:cNvSpPr/>
              <p:nvPr/>
            </p:nvSpPr>
            <p:spPr>
              <a:xfrm>
                <a:off x="5617946" y="4227971"/>
                <a:ext cx="258919" cy="25891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1571A24-7420-E32B-74EE-7BC3DFB0DF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8227" y="2046729"/>
                <a:ext cx="2152521" cy="58501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E81B008D-5680-50B8-4F81-521595915F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6221" y="2885476"/>
                <a:ext cx="1253843" cy="30139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8C21AD8F-15BB-02C6-5C64-075DDFC17E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0801" y="3122340"/>
                <a:ext cx="1113625" cy="110910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2652628-FD7C-5032-2F77-5E27A46D254F}"/>
                </a:ext>
              </a:extLst>
            </p:cNvPr>
            <p:cNvSpPr/>
            <p:nvPr/>
          </p:nvSpPr>
          <p:spPr>
            <a:xfrm>
              <a:off x="7476514" y="3427022"/>
              <a:ext cx="258919" cy="258919"/>
            </a:xfrm>
            <a:prstGeom prst="ellipse">
              <a:avLst/>
            </a:prstGeom>
            <a:solidFill>
              <a:srgbClr val="E97132">
                <a:alpha val="80000"/>
              </a:srgb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2BFCDE2-1839-6AD1-072B-812F3A5A6ECC}"/>
                </a:ext>
              </a:extLst>
            </p:cNvPr>
            <p:cNvSpPr/>
            <p:nvPr/>
          </p:nvSpPr>
          <p:spPr>
            <a:xfrm>
              <a:off x="7429772" y="4802303"/>
              <a:ext cx="258919" cy="258919"/>
            </a:xfrm>
            <a:prstGeom prst="ellipse">
              <a:avLst/>
            </a:prstGeom>
            <a:solidFill>
              <a:srgbClr val="E97132">
                <a:alpha val="80000"/>
              </a:srgb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540A71A-032F-F93C-F58F-AED7136B55AB}"/>
                </a:ext>
              </a:extLst>
            </p:cNvPr>
            <p:cNvSpPr/>
            <p:nvPr/>
          </p:nvSpPr>
          <p:spPr>
            <a:xfrm>
              <a:off x="8600094" y="3794747"/>
              <a:ext cx="258919" cy="258919"/>
            </a:xfrm>
            <a:prstGeom prst="ellipse">
              <a:avLst/>
            </a:prstGeom>
            <a:solidFill>
              <a:srgbClr val="E97132">
                <a:alpha val="80000"/>
              </a:srgb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9C48F0A-534C-5BE4-A0A7-DBBA7E673E84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07580"/>
              <a:ext cx="1312821" cy="2037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7C547A93-0B70-AFE8-4521-4924849EEFD4}"/>
                </a:ext>
              </a:extLst>
            </p:cNvPr>
            <p:cNvCxnSpPr>
              <a:cxnSpLocks/>
            </p:cNvCxnSpPr>
            <p:nvPr/>
          </p:nvCxnSpPr>
          <p:spPr>
            <a:xfrm>
              <a:off x="5802588" y="4388631"/>
              <a:ext cx="1570387" cy="4619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007BDC9-F300-B67F-08D1-5C15C7762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6473" y="3981767"/>
              <a:ext cx="917204" cy="8205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38E893F-9144-1F4B-0745-54C592C9C51D}"/>
                </a:ext>
              </a:extLst>
            </p:cNvPr>
            <p:cNvCxnSpPr>
              <a:cxnSpLocks/>
            </p:cNvCxnSpPr>
            <p:nvPr/>
          </p:nvCxnSpPr>
          <p:spPr>
            <a:xfrm>
              <a:off x="7798561" y="3650838"/>
              <a:ext cx="765116" cy="2369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4" name="Slide Number Placeholder 103">
            <a:extLst>
              <a:ext uri="{FF2B5EF4-FFF2-40B4-BE49-F238E27FC236}">
                <a16:creationId xmlns:a16="http://schemas.microsoft.com/office/drawing/2014/main" id="{942863F6-F5F8-A770-7C27-D3C5FEC5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97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21C1E-3E99-B81E-BFE7-9050A73E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308AFA-8D80-49FC-35DE-C92B22560425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we leverage a hybrid centralized-decentralized network available in Mothership-Passenger systems to solve complex orienteering problems?</a:t>
            </a:r>
          </a:p>
        </p:txBody>
      </p:sp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19281F36-864F-BCC6-0A8E-682BADF6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6B578-0607-93D3-870E-55642FE7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8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933D-3CAD-D1D5-2383-FACD6CCD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6F52A9DC-99B1-D05F-E5C7-C31CB3B94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2543F-F669-6799-7EFA-F1CE91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FB27B-55AD-D4BC-93E5-67AE2E51CB16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Hybrid Mission Planning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5D20B1-D837-A330-2E54-13215235EA17}"/>
              </a:ext>
            </a:extLst>
          </p:cNvPr>
          <p:cNvSpPr/>
          <p:nvPr/>
        </p:nvSpPr>
        <p:spPr>
          <a:xfrm>
            <a:off x="1096100" y="2444234"/>
            <a:ext cx="4801780" cy="1554415"/>
          </a:xfrm>
          <a:prstGeom prst="roundRect">
            <a:avLst/>
          </a:prstGeom>
          <a:solidFill>
            <a:srgbClr val="FF6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Passenger </a:t>
            </a:r>
            <a:r>
              <a:rPr lang="en-US" sz="2400" b="1" i="1" dirty="0" err="1">
                <a:cs typeface="Times New Roman" panose="02020603050405020304" pitchFamily="18" charset="0"/>
              </a:rPr>
              <a:t>i</a:t>
            </a:r>
            <a:endParaRPr lang="en-US" sz="2400" b="1" i="1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Use up-to-date local 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Respond quickly to local disturbances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A72ABB-3553-7322-5DB8-E9A7169ED3FE}"/>
              </a:ext>
            </a:extLst>
          </p:cNvPr>
          <p:cNvSpPr/>
          <p:nvPr/>
        </p:nvSpPr>
        <p:spPr>
          <a:xfrm>
            <a:off x="6470904" y="2444233"/>
            <a:ext cx="4801780" cy="1554415"/>
          </a:xfrm>
          <a:prstGeom prst="round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Mothership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anose="02020603050405020304" pitchFamily="18" charset="0"/>
              </a:rPr>
              <a:t>Use aggregated global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anose="02020603050405020304" pitchFamily="18" charset="0"/>
              </a:rPr>
              <a:t>Coordinate system-level actions</a:t>
            </a:r>
            <a:endParaRPr lang="en-US" sz="20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6A57BD-9E8E-3244-FDAC-FC4A83A5120E}"/>
              </a:ext>
            </a:extLst>
          </p:cNvPr>
          <p:cNvSpPr/>
          <p:nvPr/>
        </p:nvSpPr>
        <p:spPr>
          <a:xfrm>
            <a:off x="2197952" y="1515869"/>
            <a:ext cx="2598076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Observed local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3E5883-8D9B-8F18-E5A3-B1F31DBA9602}"/>
              </a:ext>
            </a:extLst>
          </p:cNvPr>
          <p:cNvSpPr/>
          <p:nvPr/>
        </p:nvSpPr>
        <p:spPr>
          <a:xfrm>
            <a:off x="2197952" y="4447717"/>
            <a:ext cx="2598076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Locally-optimal plans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31443CE-71F4-32B3-1470-D17085AD8F2F}"/>
              </a:ext>
            </a:extLst>
          </p:cNvPr>
          <p:cNvSpPr/>
          <p:nvPr/>
        </p:nvSpPr>
        <p:spPr>
          <a:xfrm>
            <a:off x="7572756" y="1515869"/>
            <a:ext cx="2598076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Received global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A7253E-9A56-8AAE-90AD-66155ACDF794}"/>
              </a:ext>
            </a:extLst>
          </p:cNvPr>
          <p:cNvSpPr/>
          <p:nvPr/>
        </p:nvSpPr>
        <p:spPr>
          <a:xfrm>
            <a:off x="7572756" y="4447717"/>
            <a:ext cx="2598076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Globally-optimal plans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88DEE0D-BCB7-E608-9F79-679E3D62624B}"/>
              </a:ext>
            </a:extLst>
          </p:cNvPr>
          <p:cNvCxnSpPr>
            <a:stCxn id="41" idx="2"/>
            <a:endCxn id="2" idx="0"/>
          </p:cNvCxnSpPr>
          <p:nvPr/>
        </p:nvCxnSpPr>
        <p:spPr>
          <a:xfrm>
            <a:off x="3496990" y="2048256"/>
            <a:ext cx="0" cy="39597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84F52E-86E3-FDAA-58A4-582F72EA20F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>
            <a:off x="3496990" y="3998649"/>
            <a:ext cx="0" cy="44906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EE2E86-C15F-FB7B-D45F-671418152946}"/>
              </a:ext>
            </a:extLst>
          </p:cNvPr>
          <p:cNvCxnSpPr>
            <a:cxnSpLocks/>
            <a:stCxn id="43" idx="2"/>
            <a:endCxn id="5" idx="0"/>
          </p:cNvCxnSpPr>
          <p:nvPr/>
        </p:nvCxnSpPr>
        <p:spPr>
          <a:xfrm>
            <a:off x="8871794" y="2048256"/>
            <a:ext cx="0" cy="3959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A708D7-6DFF-2A54-0453-8864502384A4}"/>
              </a:ext>
            </a:extLst>
          </p:cNvPr>
          <p:cNvCxnSpPr>
            <a:cxnSpLocks/>
            <a:stCxn id="5" idx="2"/>
            <a:endCxn id="44" idx="0"/>
          </p:cNvCxnSpPr>
          <p:nvPr/>
        </p:nvCxnSpPr>
        <p:spPr>
          <a:xfrm>
            <a:off x="8871794" y="3998648"/>
            <a:ext cx="0" cy="44906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97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1C143C-A179-D685-B7C3-C61C31BFC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D991791F-2A90-C11C-7AF6-D48E6C25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747A1C-83E6-F9D5-A9CB-965739A4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A698F-82E1-0C8F-BFB8-5D29207291A3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Decentralized Planning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71E4869-F7D8-3028-3C20-557A5655CB52}"/>
              </a:ext>
            </a:extLst>
          </p:cNvPr>
          <p:cNvGrpSpPr/>
          <p:nvPr/>
        </p:nvGrpSpPr>
        <p:grpSpPr>
          <a:xfrm>
            <a:off x="3860292" y="1554480"/>
            <a:ext cx="6739665" cy="3973666"/>
            <a:chOff x="3860292" y="1554480"/>
            <a:chExt cx="6739665" cy="397366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4789EAC-6434-4690-20B6-FBCD7DA5A732}"/>
                </a:ext>
              </a:extLst>
            </p:cNvPr>
            <p:cNvGrpSpPr/>
            <p:nvPr/>
          </p:nvGrpSpPr>
          <p:grpSpPr>
            <a:xfrm>
              <a:off x="3860292" y="1554480"/>
              <a:ext cx="4471416" cy="3973666"/>
              <a:chOff x="4178808" y="1609344"/>
              <a:chExt cx="4471416" cy="3973666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D4ED017-449F-3EAB-E5BB-81A7C6A8D133}"/>
                  </a:ext>
                </a:extLst>
              </p:cNvPr>
              <p:cNvSpPr/>
              <p:nvPr/>
            </p:nvSpPr>
            <p:spPr>
              <a:xfrm>
                <a:off x="4178808" y="1609344"/>
                <a:ext cx="4471416" cy="3337560"/>
              </a:xfrm>
              <a:prstGeom prst="roundRect">
                <a:avLst>
                  <a:gd name="adj" fmla="val 11888"/>
                </a:avLst>
              </a:prstGeom>
              <a:solidFill>
                <a:srgbClr val="57A7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/>
                <a:r>
                  <a:rPr lang="en-US" sz="2400" b="1" dirty="0">
                    <a:cs typeface="Times New Roman" panose="02020603050405020304" pitchFamily="18" charset="0"/>
                  </a:rPr>
                  <a:t>Passenger </a:t>
                </a:r>
                <a:r>
                  <a:rPr lang="en-US" sz="2400" b="1" i="1" dirty="0" err="1">
                    <a:cs typeface="Times New Roman" panose="02020603050405020304" pitchFamily="18" charset="0"/>
                  </a:rPr>
                  <a:t>i</a:t>
                </a:r>
                <a:endParaRPr lang="en-US" sz="2400" b="1" i="1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43FCDB7-0BE9-E26F-FE7B-2DC3270329B6}"/>
                  </a:ext>
                </a:extLst>
              </p:cNvPr>
              <p:cNvSpPr/>
              <p:nvPr/>
            </p:nvSpPr>
            <p:spPr>
              <a:xfrm>
                <a:off x="5197892" y="3858768"/>
                <a:ext cx="2470842" cy="61019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>
                    <a:cs typeface="Times New Roman" panose="02020603050405020304" pitchFamily="18" charset="0"/>
                  </a:rPr>
                  <a:t>Plan Valuation &amp; Selection</a:t>
                </a:r>
                <a:endParaRPr lang="en-US" sz="2000" i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95578EB-D575-E769-4CF6-F7B1B59EDBFD}"/>
                  </a:ext>
                </a:extLst>
              </p:cNvPr>
              <p:cNvSpPr/>
              <p:nvPr/>
            </p:nvSpPr>
            <p:spPr>
              <a:xfrm>
                <a:off x="4992674" y="2359183"/>
                <a:ext cx="1177942" cy="610193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Stored Plans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35D8A12-1FC6-D46D-4470-F5A2F4EC2F05}"/>
                  </a:ext>
                </a:extLst>
              </p:cNvPr>
              <p:cNvSpPr/>
              <p:nvPr/>
            </p:nvSpPr>
            <p:spPr>
              <a:xfrm>
                <a:off x="6433313" y="2359183"/>
                <a:ext cx="1954214" cy="95325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cs typeface="Times New Roman" panose="02020603050405020304" pitchFamily="18" charset="0"/>
                  </a:rPr>
                  <a:t>Decentralized Solver</a:t>
                </a:r>
              </a:p>
              <a:p>
                <a:pPr algn="ctr"/>
                <a:r>
                  <a:rPr lang="en-US" sz="2000" i="1" dirty="0">
                    <a:cs typeface="Times New Roman" panose="02020603050405020304" pitchFamily="18" charset="0"/>
                  </a:rPr>
                  <a:t>(Dec-MCTS [</a:t>
                </a:r>
                <a:r>
                  <a:rPr lang="en-US" sz="2000" i="1" dirty="0">
                    <a:highlight>
                      <a:srgbClr val="FFFF00"/>
                    </a:highlight>
                    <a:cs typeface="Times New Roman" panose="02020603050405020304" pitchFamily="18" charset="0"/>
                  </a:rPr>
                  <a:t>X</a:t>
                </a:r>
                <a:r>
                  <a:rPr lang="en-US" sz="2000" i="1" dirty="0">
                    <a:cs typeface="Times New Roman" panose="02020603050405020304" pitchFamily="18" charset="0"/>
                  </a:rPr>
                  <a:t>])</a:t>
                </a:r>
                <a:endParaRPr lang="en-US" sz="20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BABBE83-3694-369C-0244-716B2CC45286}"/>
                  </a:ext>
                </a:extLst>
              </p:cNvPr>
              <p:cNvSpPr/>
              <p:nvPr/>
            </p:nvSpPr>
            <p:spPr>
              <a:xfrm>
                <a:off x="5197892" y="5133694"/>
                <a:ext cx="2470842" cy="449316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Candidate Plans</a:t>
                </a:r>
              </a:p>
            </p:txBody>
          </p: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AA1152F7-471F-D92F-2555-28A0AF62313A}"/>
                  </a:ext>
                </a:extLst>
              </p:cNvPr>
              <p:cNvCxnSpPr>
                <a:endCxn id="9" idx="0"/>
              </p:cNvCxnSpPr>
              <p:nvPr/>
            </p:nvCxnSpPr>
            <p:spPr>
              <a:xfrm rot="16200000" flipH="1">
                <a:off x="5562783" y="2988238"/>
                <a:ext cx="889392" cy="851668"/>
              </a:xfrm>
              <a:prstGeom prst="bentConnector3">
                <a:avLst>
                  <a:gd name="adj1" fmla="val 68506"/>
                </a:avLst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or: Elbow 45">
                <a:extLst>
                  <a:ext uri="{FF2B5EF4-FFF2-40B4-BE49-F238E27FC236}">
                    <a16:creationId xmlns:a16="http://schemas.microsoft.com/office/drawing/2014/main" id="{DC2F6BB3-CFF0-98A3-1E8B-55C51DAAE5EC}"/>
                  </a:ext>
                </a:extLst>
              </p:cNvPr>
              <p:cNvCxnSpPr>
                <a:stCxn id="17" idx="2"/>
                <a:endCxn id="9" idx="0"/>
              </p:cNvCxnSpPr>
              <p:nvPr/>
            </p:nvCxnSpPr>
            <p:spPr>
              <a:xfrm rot="5400000">
                <a:off x="6648704" y="3097052"/>
                <a:ext cx="546326" cy="977107"/>
              </a:xfrm>
              <a:prstGeom prst="bentConnector3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09B40B7-1C8D-D6F6-5375-B920C38C42CF}"/>
                  </a:ext>
                </a:extLst>
              </p:cNvPr>
              <p:cNvCxnSpPr>
                <a:stCxn id="9" idx="2"/>
                <a:endCxn id="18" idx="0"/>
              </p:cNvCxnSpPr>
              <p:nvPr/>
            </p:nvCxnSpPr>
            <p:spPr>
              <a:xfrm>
                <a:off x="6433313" y="4468960"/>
                <a:ext cx="0" cy="664734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or: Elbow 50">
                <a:extLst>
                  <a:ext uri="{FF2B5EF4-FFF2-40B4-BE49-F238E27FC236}">
                    <a16:creationId xmlns:a16="http://schemas.microsoft.com/office/drawing/2014/main" id="{1F725570-E59B-10C5-B3EB-5C4BFA871916}"/>
                  </a:ext>
                </a:extLst>
              </p:cNvPr>
              <p:cNvCxnSpPr>
                <a:stCxn id="9" idx="1"/>
                <a:endCxn id="16" idx="1"/>
              </p:cNvCxnSpPr>
              <p:nvPr/>
            </p:nvCxnSpPr>
            <p:spPr>
              <a:xfrm rot="10800000">
                <a:off x="4992674" y="2664280"/>
                <a:ext cx="205218" cy="1499584"/>
              </a:xfrm>
              <a:prstGeom prst="bentConnector3">
                <a:avLst>
                  <a:gd name="adj1" fmla="val 211394"/>
                </a:avLst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5965E29-F4F8-6E57-3BDE-82B8A9533CFB}"/>
                </a:ext>
              </a:extLst>
            </p:cNvPr>
            <p:cNvSpPr/>
            <p:nvPr/>
          </p:nvSpPr>
          <p:spPr>
            <a:xfrm>
              <a:off x="8715461" y="2810638"/>
              <a:ext cx="1884496" cy="938784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19957CC-9E87-AA12-C992-BA5BAE01E43A}"/>
              </a:ext>
            </a:extLst>
          </p:cNvPr>
          <p:cNvCxnSpPr>
            <a:stCxn id="18" idx="3"/>
            <a:endCxn id="53" idx="2"/>
          </p:cNvCxnSpPr>
          <p:nvPr/>
        </p:nvCxnSpPr>
        <p:spPr>
          <a:xfrm flipV="1">
            <a:off x="7350218" y="3749422"/>
            <a:ext cx="2307491" cy="1554066"/>
          </a:xfrm>
          <a:prstGeom prst="bentConnector2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5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0EDB5-319D-5273-01AF-970E57E23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450817C0-7AD3-3A72-F420-9C7D81F98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9AEB61-FB09-FFBB-407C-FC603F32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A9FA2-5949-7138-BC0C-5F0021E7FAE7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Decentralized Planning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498D07-C293-3711-88B0-30EC40670230}"/>
              </a:ext>
            </a:extLst>
          </p:cNvPr>
          <p:cNvGrpSpPr/>
          <p:nvPr/>
        </p:nvGrpSpPr>
        <p:grpSpPr>
          <a:xfrm>
            <a:off x="3836031" y="1858837"/>
            <a:ext cx="6009009" cy="3140325"/>
            <a:chOff x="3860292" y="1618602"/>
            <a:chExt cx="6739665" cy="352216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35891AB-22E9-1E99-5B3B-E7180F57A9D2}"/>
                </a:ext>
              </a:extLst>
            </p:cNvPr>
            <p:cNvGrpSpPr/>
            <p:nvPr/>
          </p:nvGrpSpPr>
          <p:grpSpPr>
            <a:xfrm>
              <a:off x="3860292" y="1618602"/>
              <a:ext cx="6739665" cy="3522168"/>
              <a:chOff x="3860292" y="1618602"/>
              <a:chExt cx="6739665" cy="352216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D8BAAA7-4E50-6A13-5BD3-02EC1DCAE59A}"/>
                  </a:ext>
                </a:extLst>
              </p:cNvPr>
              <p:cNvGrpSpPr/>
              <p:nvPr/>
            </p:nvGrpSpPr>
            <p:grpSpPr>
              <a:xfrm>
                <a:off x="3860292" y="1618602"/>
                <a:ext cx="4471416" cy="3522168"/>
                <a:chOff x="4178808" y="1673466"/>
                <a:chExt cx="4471416" cy="3522168"/>
              </a:xfrm>
            </p:grpSpPr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D8F7DE01-CA32-9282-7490-E55333737B1D}"/>
                    </a:ext>
                  </a:extLst>
                </p:cNvPr>
                <p:cNvSpPr/>
                <p:nvPr/>
              </p:nvSpPr>
              <p:spPr>
                <a:xfrm>
                  <a:off x="4178808" y="1673466"/>
                  <a:ext cx="4471416" cy="2852812"/>
                </a:xfrm>
                <a:prstGeom prst="roundRect">
                  <a:avLst>
                    <a:gd name="adj" fmla="val 11888"/>
                  </a:avLst>
                </a:prstGeom>
                <a:solidFill>
                  <a:srgbClr val="FF63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rtlCol="0" anchor="t" anchorCtr="0"/>
                <a:lstStyle/>
                <a:p>
                  <a:pPr algn="ctr"/>
                  <a:r>
                    <a:rPr lang="en-US" sz="2400" b="1" dirty="0">
                      <a:cs typeface="Times New Roman" panose="02020603050405020304" pitchFamily="18" charset="0"/>
                    </a:rPr>
                    <a:t>Passenger </a:t>
                  </a:r>
                  <a:r>
                    <a:rPr lang="en-US" sz="2400" b="1" i="1" dirty="0" err="1">
                      <a:cs typeface="Times New Roman" panose="02020603050405020304" pitchFamily="18" charset="0"/>
                    </a:rPr>
                    <a:t>i</a:t>
                  </a:r>
                  <a:endParaRPr lang="en-US" sz="2400" b="1" i="1" dirty="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F9E587B-4DB1-8C87-2015-39C3ABD75778}"/>
                    </a:ext>
                  </a:extLst>
                </p:cNvPr>
                <p:cNvSpPr/>
                <p:nvPr/>
              </p:nvSpPr>
              <p:spPr>
                <a:xfrm>
                  <a:off x="5197893" y="3646721"/>
                  <a:ext cx="2470842" cy="61019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1" dirty="0">
                      <a:cs typeface="Times New Roman" panose="02020603050405020304" pitchFamily="18" charset="0"/>
                    </a:rPr>
                    <a:t>Plan Valuation &amp; Selection</a:t>
                  </a:r>
                  <a:endParaRPr lang="en-US" sz="2000" i="1" dirty="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C26618D-5F63-8D6F-6DC0-CC7C22F7E329}"/>
                    </a:ext>
                  </a:extLst>
                </p:cNvPr>
                <p:cNvSpPr/>
                <p:nvPr/>
              </p:nvSpPr>
              <p:spPr>
                <a:xfrm>
                  <a:off x="6433313" y="2359183"/>
                  <a:ext cx="1954214" cy="610191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cs typeface="Times New Roman" panose="02020603050405020304" pitchFamily="18" charset="0"/>
                    </a:rPr>
                    <a:t>Decentralized Solver</a:t>
                  </a:r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9D71DEB5-8B5E-943E-CA45-C2DF33CB4616}"/>
                    </a:ext>
                  </a:extLst>
                </p:cNvPr>
                <p:cNvSpPr/>
                <p:nvPr/>
              </p:nvSpPr>
              <p:spPr>
                <a:xfrm>
                  <a:off x="5197893" y="4746318"/>
                  <a:ext cx="2470842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Candidate Plans</a:t>
                  </a:r>
                </a:p>
              </p:txBody>
            </p:sp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41AD9EF3-F60E-4A58-237B-60C16CF3B373}"/>
                    </a:ext>
                  </a:extLst>
                </p:cNvPr>
                <p:cNvCxnSpPr>
                  <a:cxnSpLocks/>
                  <a:stCxn id="26" idx="2"/>
                  <a:endCxn id="24" idx="0"/>
                </p:cNvCxnSpPr>
                <p:nvPr/>
              </p:nvCxnSpPr>
              <p:spPr>
                <a:xfrm rot="5400000">
                  <a:off x="6583194" y="2819495"/>
                  <a:ext cx="677348" cy="977105"/>
                </a:xfrm>
                <a:prstGeom prst="bentConnector3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93BD954B-A1A7-8CB7-C783-941B617F7CE7}"/>
                    </a:ext>
                  </a:extLst>
                </p:cNvPr>
                <p:cNvCxnSpPr>
                  <a:stCxn id="24" idx="2"/>
                  <a:endCxn id="27" idx="0"/>
                </p:cNvCxnSpPr>
                <p:nvPr/>
              </p:nvCxnSpPr>
              <p:spPr>
                <a:xfrm>
                  <a:off x="6433315" y="4256913"/>
                  <a:ext cx="0" cy="489405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0AB7EE9-0645-681E-F977-F1794F68A4EF}"/>
                  </a:ext>
                </a:extLst>
              </p:cNvPr>
              <p:cNvSpPr/>
              <p:nvPr/>
            </p:nvSpPr>
            <p:spPr>
              <a:xfrm>
                <a:off x="8715461" y="2810638"/>
                <a:ext cx="1884496" cy="938784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cs typeface="Times New Roman" panose="02020603050405020304" pitchFamily="18" charset="0"/>
                  </a:rPr>
                  <a:t>Neighboring Robots</a:t>
                </a:r>
              </a:p>
            </p:txBody>
          </p:sp>
        </p:grp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6DE58689-7C9D-C6FA-79D6-0F7EC6C7B9BB}"/>
                </a:ext>
              </a:extLst>
            </p:cNvPr>
            <p:cNvCxnSpPr>
              <a:stCxn id="27" idx="3"/>
              <a:endCxn id="22" idx="2"/>
            </p:cNvCxnSpPr>
            <p:nvPr/>
          </p:nvCxnSpPr>
          <p:spPr>
            <a:xfrm flipV="1">
              <a:off x="7350219" y="3749422"/>
              <a:ext cx="2307490" cy="1166690"/>
            </a:xfrm>
            <a:prstGeom prst="bentConnector2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4930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6FD524-B821-AAE8-8927-D51201D2A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EF5F158F-0F0C-C2E4-66F7-35D057F85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77E542-6BEE-ABE2-AC2D-CA1BDF82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EF8C0-46F1-3B53-1E48-6EA6DFB1DB4A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Centralized Planning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8E8BFD-DA17-0B82-BC64-8F59C31E9E7A}"/>
              </a:ext>
            </a:extLst>
          </p:cNvPr>
          <p:cNvGrpSpPr/>
          <p:nvPr/>
        </p:nvGrpSpPr>
        <p:grpSpPr>
          <a:xfrm>
            <a:off x="4157230" y="2162502"/>
            <a:ext cx="3877539" cy="2395084"/>
            <a:chOff x="4234843" y="2028343"/>
            <a:chExt cx="3877539" cy="23950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2C36F28-284F-33E6-B45C-47B39F60B3CD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F56B030-96C1-FC3F-FE05-2C2475C1895D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 [</a:t>
              </a:r>
              <a:r>
                <a:rPr lang="en-US" sz="2000" i="1" dirty="0">
                  <a:highlight>
                    <a:srgbClr val="FFFF00"/>
                  </a:highlight>
                  <a:cs typeface="Times New Roman" panose="02020603050405020304" pitchFamily="18" charset="0"/>
                </a:rPr>
                <a:t>X</a:t>
              </a:r>
              <a:r>
                <a:rPr lang="en-US" sz="2000" i="1" dirty="0">
                  <a:cs typeface="Times New Roman" panose="02020603050405020304" pitchFamily="18" charset="0"/>
                </a:rPr>
                <a:t>])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0B0065A-49A2-9F4F-FA60-25CF3D3E6D80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0B0065A-49A2-9F4F-FA60-25CF3D3E6D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0C9E6ADA-D9AE-0EF0-DE94-93001F692286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92C6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0C9E6ADA-D9AE-0EF0-DE94-93001F6922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DB62DFA-9E50-6050-960C-FA1ECD55E9AD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DB62DFA-9E50-6050-960C-FA1ECD55E9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F685D2-F00E-AD4E-2423-92ED6E6B2FC9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9129A5A-B22D-28EB-1A72-E258B2A0B607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E1B7207-3914-3749-A863-61A963DB0433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242C0CE-CBED-AFB9-4612-ADCA2C176936}"/>
                </a:ext>
              </a:extLst>
            </p:cNvPr>
            <p:cNvSpPr/>
            <p:nvPr/>
          </p:nvSpPr>
          <p:spPr>
            <a:xfrm>
              <a:off x="7704116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7C019BA-3BE2-8616-BA32-4CB1AC36580E}"/>
                </a:ext>
              </a:extLst>
            </p:cNvPr>
            <p:cNvSpPr/>
            <p:nvPr/>
          </p:nvSpPr>
          <p:spPr>
            <a:xfrm>
              <a:off x="7865539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768454-2196-4C2B-7BF7-7C96FACD2757}"/>
                </a:ext>
              </a:extLst>
            </p:cNvPr>
            <p:cNvSpPr/>
            <p:nvPr/>
          </p:nvSpPr>
          <p:spPr>
            <a:xfrm>
              <a:off x="8026962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CF1CC4EF-2AB4-99F3-1F66-FE28F49918FA}"/>
                </a:ext>
              </a:extLst>
            </p:cNvPr>
            <p:cNvCxnSpPr>
              <a:stCxn id="27" idx="2"/>
              <a:endCxn id="30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E5446A94-F0E2-537B-8637-5430E866D4EF}"/>
                </a:ext>
              </a:extLst>
            </p:cNvPr>
            <p:cNvCxnSpPr>
              <a:stCxn id="27" idx="2"/>
              <a:endCxn id="29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EBE3933-B4DB-4192-4207-748E52F7A7C3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31B6D0-44EF-AB1D-4FFD-5685E6AA3168}"/>
              </a:ext>
            </a:extLst>
          </p:cNvPr>
          <p:cNvGrpSpPr/>
          <p:nvPr/>
        </p:nvGrpSpPr>
        <p:grpSpPr>
          <a:xfrm>
            <a:off x="4148792" y="2162502"/>
            <a:ext cx="3877539" cy="2395084"/>
            <a:chOff x="4234843" y="2028343"/>
            <a:chExt cx="3877539" cy="239508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69E0F01-4046-9B0F-1159-1D5EF2ED24A1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BBD3F0-7E26-F170-4769-BCE8F3AC7F32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 [</a:t>
              </a:r>
              <a:r>
                <a:rPr lang="en-US" sz="2000" i="1" dirty="0">
                  <a:highlight>
                    <a:srgbClr val="FFFF00"/>
                  </a:highlight>
                  <a:cs typeface="Times New Roman" panose="02020603050405020304" pitchFamily="18" charset="0"/>
                </a:rPr>
                <a:t>X</a:t>
              </a:r>
              <a:r>
                <a:rPr lang="en-US" sz="2000" i="1" dirty="0">
                  <a:cs typeface="Times New Roman" panose="02020603050405020304" pitchFamily="18" charset="0"/>
                </a:rPr>
                <a:t>])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F227B5F3-EBB1-B515-715B-ED1942FDCD85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F227B5F3-EBB1-B515-715B-ED1942FDCD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3AD82CB2-CE65-3C6D-8DF2-30CA021BE051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92C6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3AD82CB2-CE65-3C6D-8DF2-30CA021BE0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B380751-F5AB-054C-DDD7-39B35381459D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B380751-F5AB-054C-DDD7-39B3538145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906828-5A09-85F7-41E9-A7B887D60E07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989633-04B7-2D6C-9110-17FAC689AF12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30413D9-7141-E5E9-7C0B-C80367D14BA9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D56ADB98-351C-5722-5264-4F13C7B5EB26}"/>
                </a:ext>
              </a:extLst>
            </p:cNvPr>
            <p:cNvCxnSpPr>
              <a:cxnSpLocks/>
              <a:stCxn id="9" idx="2"/>
              <a:endCxn id="18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3781BF8B-5AAD-67D5-75D1-27AB65F82CB4}"/>
                </a:ext>
              </a:extLst>
            </p:cNvPr>
            <p:cNvCxnSpPr>
              <a:cxnSpLocks/>
              <a:stCxn id="9" idx="2"/>
              <a:endCxn id="17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0E9471-9E62-7829-A2BD-270A57015454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9652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1086</TotalTime>
  <Words>466</Words>
  <Application>Microsoft Office PowerPoint</Application>
  <PresentationFormat>Widescreen</PresentationFormat>
  <Paragraphs>175</Paragraphs>
  <Slides>17</Slides>
  <Notes>14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Times New Roman</vt:lpstr>
      <vt:lpstr>Verdana</vt:lpstr>
      <vt:lpstr>Office Theme</vt:lpstr>
      <vt:lpstr>Hybrid Decentralization for Multi-Robot Orienteering with Mothership-Passenger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9</cp:revision>
  <dcterms:created xsi:type="dcterms:W3CDTF">2025-05-05T17:12:51Z</dcterms:created>
  <dcterms:modified xsi:type="dcterms:W3CDTF">2025-05-08T19:14:54Z</dcterms:modified>
</cp:coreProperties>
</file>